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Anton" pitchFamily="2" charset="0"/>
      <p:regular r:id="rId54"/>
    </p:embeddedFont>
    <p:embeddedFont>
      <p:font typeface="Lato" panose="020F0502020204030203" pitchFamily="34" charset="0"/>
      <p:regular r:id="rId55"/>
      <p:bold r:id="rId56"/>
      <p:italic r:id="rId57"/>
      <p:boldItalic r:id="rId58"/>
    </p:embeddedFont>
    <p:embeddedFont>
      <p:font typeface="Oswald" panose="00000500000000000000" pitchFamily="2" charset="0"/>
      <p:regular r:id="rId59"/>
      <p:bold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CB7192-98E8-4A30-9DC0-38B9922D7D9C}">
  <a:tblStyle styleId="{E9CB7192-98E8-4A30-9DC0-38B9922D7D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5380" autoAdjust="0"/>
  </p:normalViewPr>
  <p:slideViewPr>
    <p:cSldViewPr snapToGrid="0">
      <p:cViewPr>
        <p:scale>
          <a:sx n="106" d="100"/>
          <a:sy n="106" d="100"/>
        </p:scale>
        <p:origin x="1026"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urworldindata.org/co2-emiss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urworldindata.org/contributed-most-global-co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ture.com/articles/s41893-021-00842-z#Fig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ebtjustice.org.uk/wp-content/uploads/2022/10/Debt-and-the-Climate-Crisis-Briefing-October-2022-UPDATED.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reuters.com/world/africa/zambia-bilateral-creditors-agreed-debt-rework-memorandum-understanding-finance-2023-10-1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ebtjustice.org.uk/wp-content/uploads/2022/10/Debt-and-the-Climate-Crisis-Briefing-October-2022-UPDATED.pd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bloomberg.com/news/articles/2020-01-17/bahamas-storm-toll-3-4-billion-loss-and-years-of-rebuilding?leadSource=uverify%20wall" TargetMode="External"/><Relationship Id="rId5" Type="http://schemas.openxmlformats.org/officeDocument/2006/relationships/hyperlink" Target="http://newdebtcpdc.gboatswain.com/" TargetMode="External"/><Relationship Id="rId4" Type="http://schemas.openxmlformats.org/officeDocument/2006/relationships/hyperlink" Target="http://www.tribune242.com/news/2022/jun/02/42bn-hurricane-damag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theguardian.com/environment/2023/nov/30/agreement-on-loss-and-damage-deal-expected-on-first-day-of-cop28-talk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assets-global.website-files.com/605869242b205050a0579e87/655b50e163c953059360564d_L%26DC_L%26D_Package_for_COP28_20112023_1227.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lubofrome.org/wp-content/uploads/2022/07/Earth4All_Deep_Dive_Ghosh.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thelancet.com/action/showPdf?pii=S2542-5196%2820%2930196-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thelancet.com/action/showPdf?pii=S2542-5196%2820%2930196-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helancet.com/action/showPdf?pii=S2542-5196%2820%2930196-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thelancet.com/action/showPdf?pii=S2542-5196%2820%2930196-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nature.com/articles/s41893-023-01130-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cademic.oup.com/ereh/article/23/1/1/4995332"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project-syndicate.org/commentary/coronavirus-debt-crisis-by-jayati-ghosh-2020-03"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lubofrome.org/wp-content/uploads/2022/07/Earth4All_Deep_Dive_Ghosh.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oxfamilibrary.openrepository.com/bitstream/handle/10546/621052/mb-confronting-carbon-inequality-210920-en.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lubofrome.org/wp-content/uploads/2022/07/Earth4All_Deep_Dive_Ghosh.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ir2022.wid.world/chapter-6/"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oxfamilibrary.openrepository.com/bitstream/handle/10546/621052/mb-confronting-carbon-inequality-210920-en.pdf"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e9523f9d6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e9523f9d6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e9523f9d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7e9523f9d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https://ourworldindata.org/co2-emissions</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e9523f9d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e9523f9d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https://ourworldindata.org/contributed-most-global-co2</a:t>
            </a:r>
            <a:r>
              <a:rPr lang="en">
                <a:solidFill>
                  <a:schemeClr val="dk1"/>
                </a:solidFil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9c76311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9c76311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b="1">
                <a:solidFill>
                  <a:srgbClr val="222222"/>
                </a:solidFill>
                <a:highlight>
                  <a:srgbClr val="EEEEEE"/>
                </a:highlight>
                <a:latin typeface="Lato"/>
                <a:ea typeface="Lato"/>
                <a:cs typeface="Lato"/>
                <a:sym typeface="Lato"/>
              </a:rPr>
              <a:t>a,</a:t>
            </a:r>
            <a:r>
              <a:rPr lang="en" sz="1200">
                <a:solidFill>
                  <a:srgbClr val="222222"/>
                </a:solidFill>
                <a:highlight>
                  <a:srgbClr val="EEEEEE"/>
                </a:highlight>
                <a:latin typeface="Lato"/>
                <a:ea typeface="Lato"/>
                <a:cs typeface="Lato"/>
                <a:sym typeface="Lato"/>
              </a:rPr>
              <a:t> Global population shares (left) and corresponding shares of current total global carbon emissions (CBE, right). </a:t>
            </a:r>
            <a:r>
              <a:rPr lang="en" sz="1200" b="1">
                <a:solidFill>
                  <a:srgbClr val="222222"/>
                </a:solidFill>
                <a:highlight>
                  <a:srgbClr val="EEEEEE"/>
                </a:highlight>
                <a:latin typeface="Lato"/>
                <a:ea typeface="Lato"/>
                <a:cs typeface="Lato"/>
                <a:sym typeface="Lato"/>
              </a:rPr>
              <a:t>b, </a:t>
            </a:r>
            <a:r>
              <a:rPr lang="en" sz="1200">
                <a:solidFill>
                  <a:srgbClr val="222222"/>
                </a:solidFill>
                <a:highlight>
                  <a:srgbClr val="EEEEEE"/>
                </a:highlight>
                <a:latin typeface="Lato"/>
                <a:ea typeface="Lato"/>
                <a:cs typeface="Lato"/>
                <a:sym typeface="Lato"/>
              </a:rPr>
              <a:t>Average current carbon footprints of the top 1%, top 10%, middle 40% and bottom 50% of the global population (</a:t>
            </a:r>
            <a:r>
              <a:rPr lang="en"/>
              <a:t>Source: </a:t>
            </a:r>
            <a:r>
              <a:rPr lang="en" u="sng">
                <a:solidFill>
                  <a:schemeClr val="hlink"/>
                </a:solidFill>
                <a:hlinkClick r:id="rId3"/>
              </a:rPr>
              <a:t>https://www.nature.com/articles/s41893-021-00842-z#Fig3</a:t>
            </a:r>
            <a:r>
              <a:rPr lang="en"/>
              <a:t>)</a:t>
            </a:r>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4f28bc12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84f28bc12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90aec221f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90aec221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0bf2ecf98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80bf2ecf9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2046e4f8b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2046e4f8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Copied from this doc: https://debtjustice.org.uk/wp-content/uploads/2022/10/Debt-and-the-Climate-Crisis-Briefing-October-2022-UPDATED.pdf but think gives really useful framing for this section! </a:t>
            </a:r>
            <a:endParaRPr/>
          </a:p>
          <a:p>
            <a:pPr marL="0" lvl="0" indent="0" algn="l" rtl="0">
              <a:spcBef>
                <a:spcPts val="0"/>
              </a:spcBef>
              <a:spcAft>
                <a:spcPts val="0"/>
              </a:spcAft>
              <a:buNone/>
            </a:pPr>
            <a:endParaRPr/>
          </a:p>
          <a:p>
            <a:pPr marL="0" lvl="0" indent="0" algn="l" rtl="0">
              <a:spcBef>
                <a:spcPts val="0"/>
              </a:spcBef>
              <a:spcAft>
                <a:spcPts val="0"/>
              </a:spcAft>
              <a:buNone/>
            </a:pPr>
            <a:r>
              <a:rPr lang="en"/>
              <a:t>Understanding External Public Debt Governments borrow for a variety of reasons, for example to pay for the costs of unexpected events like pandemics, to smooth economic shocks, and to fund investment or current public spending. In some cases there is a lack of  adequate accountability or transparency to the public. Many countries have to finance their regular expenditures like health care through borrowing. In the 2010s there was a large increase in lending. Low interest rates in the western world following the 2008 financial crisis led financiers to seek to lend to global south governments who they charge higher interest rates for loans, and thus potentially make high profits. Meanwhile, global south governments, continue to be encouraged to take on more debt to fund their development efforts by key institutions like the World Bank and IMF. Economic shocks such as falls in commodity prices, climate extreme events and the Covid pandemic cut government revenues and so increase the frequency and seriousness of debt crises. Between 2013 and 2021, the number of global south countries the IMF says are unable to pay their debts or are at high risk of doing so has increased from 17 to 39, while the number at low risk has fallen from 21 to just 7.   Countries can borrow from three types of lenders:   ■ Foreign governments and foreign public institutions (bilateral creditors)  ■ The IMF, the World Bank and other multilateral creditors   ■ Private actors such as banks and hedge funds.  This paper refers to ‘external sovereign debt’, which is debt owed by governments to creditors outside their country. Governments can also take on domestic debt by borrowing from lenders in their own country, usually domestic banks.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4f28bc120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84f28bc120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countries inherited not only the challenges of nation-building but also the debts that had been incurred by their colonial rulers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97895f031ff0acf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97895f031ff0acf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Copied from this doc: https://debtjustice.org.uk/wp-content/uploads/2022/10/Debt-and-the-Climate-Crisis-Briefing-October-2022-UPDATED.pdf but think gives really useful framing for this section!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2046e4f8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2046e4f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b0de9b57a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4b0de9b57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https://unctad.org/publication/world-of-debt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82046e4f8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82046e4f8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choose case studies as appropriate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0bf2ecf98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0bf2ecf9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ourworldindata.org/co2-and-greenhouse-gas-emissions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0bf2ecf98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0bf2ecf9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https://debtjustice.org.uk/wp-content/uploads/2022/10/Debt-and-the-Climate-Crisis-Briefing-October-2022-UPDATED.pdf</a:t>
            </a:r>
            <a:endParaRPr/>
          </a:p>
          <a:p>
            <a:pPr marL="0" lvl="0" indent="0" algn="l" rtl="0">
              <a:spcBef>
                <a:spcPts val="0"/>
              </a:spcBef>
              <a:spcAft>
                <a:spcPts val="0"/>
              </a:spcAft>
              <a:buClr>
                <a:schemeClr val="dk1"/>
              </a:buClr>
              <a:buSzPts val="1100"/>
              <a:buFont typeface="Arial"/>
              <a:buNone/>
            </a:pPr>
            <a:r>
              <a:rPr lang="en">
                <a:solidFill>
                  <a:schemeClr val="dk1"/>
                </a:solidFill>
              </a:rPr>
              <a:t>https://www.theguardian.com/news/audio/2022/sep/07/the-human-cost-of-pakistans-devastating-floods</a:t>
            </a:r>
            <a:endParaRPr/>
          </a:p>
          <a:p>
            <a:pPr marL="0" lvl="0" indent="0" algn="l" rtl="0">
              <a:spcBef>
                <a:spcPts val="0"/>
              </a:spcBef>
              <a:spcAft>
                <a:spcPts val="0"/>
              </a:spcAft>
              <a:buNone/>
            </a:pPr>
            <a:r>
              <a:rPr lang="en"/>
              <a:t>https://www.businessinsurance.com/article/20220913/STORY/912352415/Flood-damage-in-Pakistan-may-exceed-$40-billion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90a6a740e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90a6a740e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Please choose case studies as appropriate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90a6a740e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90a6a740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https://debtjustice.org.uk/wp-content/uploads/2022/10/Debt-and-the-Climate-Crisis-Briefing-October-2022-UPDATED.pdf</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https://www.reuters.com/world/africa/zambia-bilateral-creditors-agreed-debt-rework-memorandum-understanding-finance-2023-10-14/</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0a6a740e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90a6a740e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Please choose case studies as appropriate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https://jubileedebt.org.uk/press-release/imf-loan-to-mozambique-following-cyclone-idai-shocking-indictment-of-international-community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0a6a740e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0a6a740e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https://debtjustice.org.uk/wp-content/uploads/2022/10/Debt-and-the-Climate-Crisis-Briefing-October-2022-UPDATED.pdf</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0a6a740e8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90a6a740e8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Please choose case studies as appropriate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90a6a740e8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90a6a740e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https://debtjustice.org.uk/wp-content/uploads/2022/10/Debt-and-the-Climate-Crisis-Briefing-October-2022-UPDATED.pdf</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http://www.tribune242.com/news/2022/jun/02/42bn-hurricane-damages/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http://newdebtcpdc.gboatswain.com/</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6"/>
              </a:rPr>
              <a:t>https://www.bloomberg.com/news/articles/2020-01-17/bahamas-storm-toll-3-4-billion-loss-and-years-of-rebuilding?leadSource=uverify%20wall</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dcead824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dcead82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e9523f9d6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7e9523f9d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e9523f9d6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7e9523f9d6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https://www.theguardian.com/environment/2023/nov/30/agreement-on-loss-and-damage-deal-expected-on-first-day-of-cop28-talks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https://assets-global.website-files.com/605869242b205050a0579e87/655b50e163c953059360564d_L%26DC_L%26D_Package_for_COP28_20112023_1227.pdf</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84f28bc12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84f28bc12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Quantifying and Identifying the paying and receiving countries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https://www.iioa.org/conferences/20th/papers/files/775_20120514041_Marques_income.pdf</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https://www.clubofrome.org/wp-content/uploads/2022/07/Earth4All_Deep_Dive_Ghosh.pdf</a:t>
            </a:r>
            <a:r>
              <a:rPr lang="en"/>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Historical vs. current emissions </a:t>
            </a:r>
            <a:r>
              <a:rPr lang="en"/>
              <a:t>There are debates about what year to use as a baseline for calculating responsibility for historical emissions, with studies often providing a range of different start dates: </a:t>
            </a:r>
            <a:endParaRPr/>
          </a:p>
          <a:p>
            <a:pPr marL="457200" lvl="0" indent="-298450" algn="l" rtl="0">
              <a:spcBef>
                <a:spcPts val="0"/>
              </a:spcBef>
              <a:spcAft>
                <a:spcPts val="0"/>
              </a:spcAft>
              <a:buSzPts val="1100"/>
              <a:buChar char="-"/>
            </a:pPr>
            <a:r>
              <a:rPr lang="en"/>
              <a:t>1960 is a common mid-range baseline given</a:t>
            </a:r>
            <a:r>
              <a:rPr lang="en">
                <a:solidFill>
                  <a:schemeClr val="dk1"/>
                </a:solidFill>
              </a:rPr>
              <a:t> that scientific understanding of the influence on atmospheric CO2 and temperature from burning fossil fuels was well understood</a:t>
            </a:r>
            <a:endParaRPr/>
          </a:p>
          <a:p>
            <a:pPr marL="457200" lvl="0" indent="-298450" algn="l" rtl="0">
              <a:spcBef>
                <a:spcPts val="0"/>
              </a:spcBef>
              <a:spcAft>
                <a:spcPts val="0"/>
              </a:spcAft>
              <a:buSzPts val="1100"/>
              <a:buChar char="-"/>
            </a:pPr>
            <a:r>
              <a:rPr lang="en"/>
              <a:t>1850, a common early baseline from start of Industrial Revolution in the United Kingdom</a:t>
            </a:r>
            <a:endParaRPr/>
          </a:p>
          <a:p>
            <a:pPr marL="457200" lvl="0" indent="-298450" algn="l" rtl="0">
              <a:spcBef>
                <a:spcPts val="0"/>
              </a:spcBef>
              <a:spcAft>
                <a:spcPts val="0"/>
              </a:spcAft>
              <a:buSzPts val="1100"/>
              <a:buChar char="-"/>
            </a:pPr>
            <a:r>
              <a:rPr lang="en"/>
              <a:t>1992, the year that the United Nations Framework Convention on Climate Change was established</a:t>
            </a:r>
            <a:endParaRPr/>
          </a:p>
          <a:p>
            <a:pPr marL="0" lvl="0" indent="0" algn="l" rtl="0">
              <a:spcBef>
                <a:spcPts val="0"/>
              </a:spcBef>
              <a:spcAft>
                <a:spcPts val="0"/>
              </a:spcAft>
              <a:buNone/>
            </a:pPr>
            <a:endParaRPr/>
          </a:p>
          <a:p>
            <a:pPr marL="0" lvl="0" indent="0" algn="just" rtl="0">
              <a:lnSpc>
                <a:spcPct val="115000"/>
              </a:lnSpc>
              <a:spcBef>
                <a:spcPts val="0"/>
              </a:spcBef>
              <a:spcAft>
                <a:spcPts val="0"/>
              </a:spcAft>
              <a:buClr>
                <a:schemeClr val="dk1"/>
              </a:buClr>
              <a:buSzPts val="1100"/>
              <a:buFont typeface="Arial"/>
              <a:buNone/>
            </a:pPr>
            <a:r>
              <a:rPr lang="en">
                <a:solidFill>
                  <a:schemeClr val="dk1"/>
                </a:solidFill>
                <a:latin typeface="Verdana"/>
                <a:ea typeface="Verdana"/>
                <a:cs typeface="Verdana"/>
                <a:sym typeface="Verdana"/>
              </a:rPr>
              <a:t>While climate science was not as developed, disregard of emissions before the 1990s neglects the importance of historical emissions. (Hickel, Fanning, 2022)</a:t>
            </a:r>
            <a:endParaRPr i="1"/>
          </a:p>
          <a:p>
            <a:pPr marL="0" lvl="0" indent="0" algn="l" rtl="0">
              <a:spcBef>
                <a:spcPts val="0"/>
              </a:spcBef>
              <a:spcAft>
                <a:spcPts val="0"/>
              </a:spcAft>
              <a:buNone/>
            </a:pPr>
            <a:endParaRPr i="1"/>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b0a656fa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4b0a656f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https://www.thelancet.com/action/showPdf?pii=S2542-5196%2820%2930196-0</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Atmosphere as a shared commons </a:t>
            </a:r>
            <a:r>
              <a:rPr lang="en" i="1">
                <a:solidFill>
                  <a:schemeClr val="dk1"/>
                </a:solidFill>
              </a:rPr>
              <a:t>Not all countries are equally responsible for the depletion of carbon budgets, however; some nations have contributed more to causing this crisis than others. This disproportionate historical responsibility is problematic from a climate justice perspective that recognizes the atmosphere as a shared commons, to which all people are entitled to a fair and equitable use Scholars have drawn on this principle to argue that carbon budgets should be shared equitably and that cumulative emissions in excess of fair shares represent a form of appropriation of atmospheric commons, which has been framed in the language of ‘climate debt’ and ‘climate coloniality’. Acknowledging issues of equity is essential to establishing trust and buy-in to the negotiation process. </a:t>
            </a:r>
            <a:r>
              <a:rPr lang="en">
                <a:solidFill>
                  <a:schemeClr val="dk1"/>
                </a:solidFill>
              </a:rPr>
              <a:t>(Hickel, Fanning, 2022)</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980d7727d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980d7727d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https://www.thelancet.com/action/showPdf?pii=S2542-5196%2820%2930196-0</a:t>
            </a:r>
            <a:endParaRPr/>
          </a:p>
          <a:p>
            <a:pPr marL="0" lvl="0" indent="0" algn="l" rtl="0">
              <a:spcBef>
                <a:spcPts val="0"/>
              </a:spcBef>
              <a:spcAft>
                <a:spcPts val="0"/>
              </a:spcAft>
              <a:buNone/>
            </a:pPr>
            <a:endParaRPr/>
          </a:p>
          <a:p>
            <a:pPr marL="0" lvl="0" indent="0" algn="l" rtl="0">
              <a:spcBef>
                <a:spcPts val="0"/>
              </a:spcBef>
              <a:spcAft>
                <a:spcPts val="0"/>
              </a:spcAft>
              <a:buNone/>
            </a:pPr>
            <a:r>
              <a:rPr lang="en"/>
              <a:t>How does Hickel calculate a country’s national ‘fair share’ of carbon usage? To do this, we first need to introduce something called a ‘carbon budget’. In order to limit the world’s atmospheric CO2 concentration and abide by the international commitment to limit global warming to as close to 1.5C as possible, fossil fuel use (and by extension carbon emissions must fall dramatically. But how much carbon emitted while maintaining this commitment? </a:t>
            </a:r>
            <a:r>
              <a:rPr lang="en">
                <a:solidFill>
                  <a:schemeClr val="dk1"/>
                </a:solidFill>
              </a:rPr>
              <a:t>This limit on temperature increases can be translated into a ‘carbon budget’, or the amount of carbon dioxide (CO2) that can be emitted through the burning of fossil fuels by 2100 (and beyond) before the average global temperature rise exceeds 2°C. This translated to around 830 gigatonnes of carbon dioxide (GtCO2) to be used from 2017. (https://www.chathamhouse.org/2018/07/carbon-risk-and-resilience/2-decarbonization-and-global-fossil-fuel-markets</a:t>
            </a:r>
            <a:r>
              <a:rPr lang="en" i="1">
                <a:solidFill>
                  <a:schemeClr val="dk1"/>
                </a:solidFill>
              </a:rPr>
              <a: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Hickel multiplies this carbon budget figure (830 GtCO2) by a country’s proportion of the global population</a:t>
            </a:r>
            <a:r>
              <a:rPr lang="en"/>
              <a:t> (dividing a country’s approximate population by the approximate global population).</a:t>
            </a:r>
            <a:endParaRPr/>
          </a:p>
          <a:p>
            <a:pPr marL="0" lvl="0" indent="0" algn="l" rtl="0">
              <a:spcBef>
                <a:spcPts val="0"/>
              </a:spcBef>
              <a:spcAft>
                <a:spcPts val="0"/>
              </a:spcAft>
              <a:buNone/>
            </a:pPr>
            <a:endParaRPr/>
          </a:p>
          <a:p>
            <a:pPr marL="0" lvl="0" indent="0" algn="l" rtl="0">
              <a:spcBef>
                <a:spcPts val="0"/>
              </a:spcBef>
              <a:spcAft>
                <a:spcPts val="0"/>
              </a:spcAft>
              <a:buNone/>
            </a:pPr>
            <a:r>
              <a:rPr lang="en"/>
              <a:t>NB </a:t>
            </a:r>
            <a:r>
              <a:rPr lang="en" i="1"/>
              <a:t>These fair shares are not static; they change over time as populations change. This analysis is not, in other words, a metric for individual fair shares at any given time in history (ie, how much a person can emit in any year), but rather for national fair shares over a historical period. The unit of responsibility here is the nation-state across time.</a:t>
            </a:r>
            <a:endParaRPr i="1"/>
          </a:p>
          <a:p>
            <a:pPr marL="0" lvl="0" indent="0" algn="l" rtl="0">
              <a:spcBef>
                <a:spcPts val="0"/>
              </a:spcBef>
              <a:spcAft>
                <a:spcPts val="0"/>
              </a:spcAft>
              <a:buNone/>
            </a:pPr>
            <a:endParaRPr/>
          </a:p>
          <a:p>
            <a:pPr marL="0" lvl="0" indent="0" algn="l" rtl="0">
              <a:spcBef>
                <a:spcPts val="0"/>
              </a:spcBef>
              <a:spcAft>
                <a:spcPts val="0"/>
              </a:spcAft>
              <a:buNone/>
            </a:pPr>
            <a:endParaRPr i="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b8672309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8b8672309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https://www.thelancet.com/action/showPdf?pii=S2542-5196%2820%2930196-0</a:t>
            </a:r>
            <a:endParaRPr/>
          </a:p>
          <a:p>
            <a:pPr marL="0" lvl="0" indent="0" algn="l" rtl="0">
              <a:spcBef>
                <a:spcPts val="0"/>
              </a:spcBef>
              <a:spcAft>
                <a:spcPts val="0"/>
              </a:spcAft>
              <a:buNone/>
            </a:pPr>
            <a:endParaRPr/>
          </a:p>
          <a:p>
            <a:pPr marL="0" lvl="0" indent="0" algn="l" rtl="0">
              <a:spcBef>
                <a:spcPts val="0"/>
              </a:spcBef>
              <a:spcAft>
                <a:spcPts val="0"/>
              </a:spcAft>
              <a:buNone/>
            </a:pPr>
            <a:r>
              <a:rPr lang="en"/>
              <a:t>Hickel continues the analysis, by using the </a:t>
            </a:r>
            <a:r>
              <a:rPr lang="en" b="1"/>
              <a:t>national fair shares of a safe global carbon budget </a:t>
            </a:r>
            <a:r>
              <a:rPr lang="en"/>
              <a:t>that we just derived.</a:t>
            </a:r>
            <a:r>
              <a:rPr lang="en" i="1"/>
              <a:t> These fair shares were then subtracted from countries’ </a:t>
            </a:r>
            <a:r>
              <a:rPr lang="en" b="1" i="1"/>
              <a:t>actual historical emissions </a:t>
            </a:r>
            <a:r>
              <a:rPr lang="en" i="1"/>
              <a:t>(territorial emissions from 1850 to 1969, and </a:t>
            </a:r>
            <a:r>
              <a:rPr lang="en" b="1" i="1"/>
              <a:t>consumption-based emissions </a:t>
            </a:r>
            <a:r>
              <a:rPr lang="en" i="1"/>
              <a:t>from 1970 to 2015) to determine the extent to which each country has overshot or undershot its fair share. Through this approach, each country’s share of responsibility for global emissions in excess of the planetary boundary was calculated. </a:t>
            </a:r>
            <a:endParaRPr i="1"/>
          </a:p>
          <a:p>
            <a:pPr marL="0" lvl="0" indent="0" algn="l" rtl="0">
              <a:spcBef>
                <a:spcPts val="0"/>
              </a:spcBef>
              <a:spcAft>
                <a:spcPts val="0"/>
              </a:spcAft>
              <a:buNone/>
            </a:pPr>
            <a:endParaRPr i="1"/>
          </a:p>
          <a:p>
            <a:pPr marL="0" lvl="0" indent="0" algn="l" rtl="0">
              <a:spcBef>
                <a:spcPts val="0"/>
              </a:spcBef>
              <a:spcAft>
                <a:spcPts val="0"/>
              </a:spcAft>
              <a:buNone/>
            </a:pPr>
            <a:r>
              <a:rPr lang="en" i="1"/>
              <a:t>Responsibility here was measured in terms of each country’s overshoot as a proportion of total national overshoots. Notably, some countries have cumulative emissions that fall entirely within their boundary fair share. Such countries would be said to be in a state of undershoot, and bear no responsibility for climate breakdown; instead, they hold a climate credit with respect to overshooting countries, and overshooting countries in turn owe them a climate debt. (Hickel 2020)</a:t>
            </a:r>
            <a:endParaRPr i="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b0a656fa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4b0a656fa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https://www.thelancet.com/action/showPdf?pii=S2542-5196%2820%2930196-0</a:t>
            </a:r>
            <a:endParaRPr/>
          </a:p>
          <a:p>
            <a:pPr marL="0" lvl="0" indent="0" algn="l" rtl="0">
              <a:spcBef>
                <a:spcPts val="0"/>
              </a:spcBef>
              <a:spcAft>
                <a:spcPts val="0"/>
              </a:spcAft>
              <a:buNone/>
            </a:pPr>
            <a:endParaRPr/>
          </a:p>
          <a:p>
            <a:pPr marL="0" lvl="0" indent="0" algn="l" rtl="0">
              <a:spcBef>
                <a:spcPts val="0"/>
              </a:spcBef>
              <a:spcAft>
                <a:spcPts val="0"/>
              </a:spcAft>
              <a:buNone/>
            </a:pPr>
            <a:r>
              <a:rPr lang="en" i="1"/>
              <a:t>As of 2015, the USA was responsible for 40% of excess global CO2 emissions. The European Union (EU-28) was responsible for 29%. The G8 nations (the USA, EU-28, Russia, Japan, and Canada) were together responsible for 85%. Countries classified by the UN Framework Convention on Climate Change as Annex I nations (ie, most industrialised countries) were responsible for 90% of excess emissions. The Global North was responsible for 92%. By contrast, most countries in the Global South were within their boundary fair shares, including India and China (although China will overshoot soon).</a:t>
            </a:r>
            <a:endParaRPr i="1"/>
          </a:p>
          <a:p>
            <a:pPr marL="0" lvl="0" indent="0" algn="l" rtl="0">
              <a:spcBef>
                <a:spcPts val="0"/>
              </a:spcBef>
              <a:spcAft>
                <a:spcPts val="0"/>
              </a:spcAft>
              <a:buNone/>
            </a:pPr>
            <a:endParaRPr i="1"/>
          </a:p>
          <a:p>
            <a:pPr marL="0" lvl="0" indent="0" algn="l" rtl="0">
              <a:spcBef>
                <a:spcPts val="0"/>
              </a:spcBef>
              <a:spcAft>
                <a:spcPts val="0"/>
              </a:spcAft>
              <a:buNone/>
            </a:pPr>
            <a:r>
              <a:rPr lang="en" i="1"/>
              <a:t>These figures indicate that high-income countries have a greater degree of responsibility for climate damages than previous methods have implied. These results offer a just framework for attributing national responsibility for excess emissions, and a guide for determining national liability for damages related to climate change, consistent with the principles of planetary boundaries and equal access to atmospheric commons. (Hickel 2020)</a:t>
            </a:r>
            <a:endParaRPr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b0a656fa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4b0a656fa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https://www.nature.com/articles/s41893-023-01130-8</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Nevertheless, our results show undershooting countries would be entitled to substantial compensation—more than US$100 trillion—even with a 1992 baseline.</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2046e4f8b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82046e4f8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Loss and Damages: A review of the literature and directions for future research https://wires.onlinelibrary.wiley.com/doi/epdf/10.1002/wcc.564</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8b8672309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8b8672309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https://debtjustice.org.uk/wp-content/uploads/2022/10/Debt-and-the-Climate-Crisis-Briefing-October-2022-UPDATED.pdf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2046e4f8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2046e4f8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change is affecting the frequency, intensity and geographical distribution of extreme weather events such as storms, floods and heatwaves, and slow-onset events such as sea level rise, ocean acidification, loss of biodiversity and desertification.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4f28bc12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84f28bc12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https://academic.oup.com/ereh/article/23/1/1/4995332</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https://www.project-syndicate.org/commentary/coronavirus-debt-crisis-by-jayati-ghosh-2020-03</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4b0a656fa2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4b0a656fa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85f4fd32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885f4fd32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Quantifying and Identifying the paying and receiving countries</a:t>
            </a:r>
            <a:endParaRPr/>
          </a:p>
          <a:p>
            <a:pPr marL="0" lvl="0" indent="0" algn="l" rtl="0">
              <a:spcBef>
                <a:spcPts val="0"/>
              </a:spcBef>
              <a:spcAft>
                <a:spcPts val="0"/>
              </a:spcAft>
              <a:buClr>
                <a:schemeClr val="dk1"/>
              </a:buClr>
              <a:buSzPts val="1100"/>
              <a:buFont typeface="Arial"/>
              <a:buNone/>
            </a:pPr>
            <a:endParaRPr/>
          </a:p>
          <a:p>
            <a:pPr marL="457200" lvl="0" indent="-298450" algn="l" rtl="0">
              <a:lnSpc>
                <a:spcPct val="115000"/>
              </a:lnSpc>
              <a:spcBef>
                <a:spcPts val="0"/>
              </a:spcBef>
              <a:spcAft>
                <a:spcPts val="0"/>
              </a:spcAft>
              <a:buClr>
                <a:schemeClr val="dk1"/>
              </a:buClr>
              <a:buSzPts val="1100"/>
              <a:buFont typeface="Arial"/>
              <a:buChar char="●"/>
            </a:pPr>
            <a:r>
              <a:rPr lang="en">
                <a:solidFill>
                  <a:schemeClr val="dk1"/>
                </a:solidFill>
              </a:rPr>
              <a:t>Big moral questions: </a:t>
            </a:r>
            <a:endParaRPr>
              <a:solidFill>
                <a:schemeClr val="dk1"/>
              </a:solidFill>
            </a:endParaRPr>
          </a:p>
          <a:p>
            <a:pPr marL="914400" lvl="1" indent="-298450" algn="l" rtl="0">
              <a:lnSpc>
                <a:spcPct val="150000"/>
              </a:lnSpc>
              <a:spcBef>
                <a:spcPts val="0"/>
              </a:spcBef>
              <a:spcAft>
                <a:spcPts val="0"/>
              </a:spcAft>
              <a:buClr>
                <a:schemeClr val="dk1"/>
              </a:buClr>
              <a:buSzPts val="1100"/>
              <a:buFont typeface="Arial"/>
              <a:buChar char="○"/>
            </a:pPr>
            <a:r>
              <a:rPr lang="en">
                <a:solidFill>
                  <a:schemeClr val="dk1"/>
                </a:solidFill>
              </a:rPr>
              <a:t>Where does the economic burden of climate change related disasters lie?</a:t>
            </a:r>
            <a:endParaRPr>
              <a:solidFill>
                <a:schemeClr val="dk1"/>
              </a:solidFill>
            </a:endParaRPr>
          </a:p>
          <a:p>
            <a:pPr marL="0" lvl="0" indent="0" algn="l" rtl="0">
              <a:spcBef>
                <a:spcPts val="1200"/>
              </a:spcBef>
              <a:spcAft>
                <a:spcPts val="0"/>
              </a:spcAft>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https://www.clubofrome.org/wp-content/uploads/2022/07/Earth4All_Deep_Dive_Ghosh.pdf</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899c2578e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899c2578e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e3512141f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8e3512141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e9523f9d6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7e9523f9d6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think that this works better in the section above - maybe just before the case studies?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7e9523f9d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7e9523f9d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Oxfam (</a:t>
            </a:r>
            <a:r>
              <a:rPr lang="en" u="sng">
                <a:solidFill>
                  <a:schemeClr val="hlink"/>
                </a:solidFill>
                <a:hlinkClick r:id="rId3"/>
              </a:rPr>
              <a:t>https://oxfamilibrary.openrepository.com/bitstream/handle/10546/621052/mb-confronting-carbon-inequality-210920-en.pdf</a:t>
            </a:r>
            <a:r>
              <a:rPr lang="en"/>
              <a:t>)</a:t>
            </a:r>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e9523f9d6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7e9523f9d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https://www.clubofrome.org/wp-content/uploads/2022/07/Earth4All_Deep_Dive_Ghosh.pdf</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t>‘Today’s rich countries are responsible for nearly 80% of all human-related carbon emissions from 1850–2011, as Figure 1 indicates. This historical accumulation of greenhouse gas emissions is the major contributor to the climate impacts the world is facing today. Fundamentally, these problems are a result of that over-exploitation and abuse of the planet by a small group of now-rich countries, which together account for only around 14% of today’s global population. Although some of these emissions occurred before the science of climate change was clear, it is worth noting that more than 50% of these historical emissions occurred in the last 30 years. Over the past three decades, the science of climate change has become increasingly evident and widely accepted, and the technologies for climate mitigation have developed significantly. Clearly, rich countries could have done more to avert the climate crisis we now face.’</a:t>
            </a:r>
            <a:endParaRPr i="1"/>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e9523f9d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7e9523f9d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https://wir2022.wid.world/chapter-6/</a:t>
            </a:r>
            <a:r>
              <a:rPr lang="en"/>
              <a:t> </a:t>
            </a:r>
            <a:endParaRPr/>
          </a:p>
          <a:p>
            <a:pPr marL="0" lvl="0" indent="0" algn="l" rtl="0">
              <a:spcBef>
                <a:spcPts val="0"/>
              </a:spcBef>
              <a:spcAft>
                <a:spcPts val="0"/>
              </a:spcAft>
              <a:buNone/>
            </a:pPr>
            <a:r>
              <a:rPr lang="en" u="sng">
                <a:solidFill>
                  <a:schemeClr val="hlink"/>
                </a:solidFill>
                <a:hlinkClick r:id="rId4"/>
              </a:rPr>
              <a:t>https://oxfamilibrary.openrepository.com/bitstream/handle/10546/621052/mb-confronting-carbon-inequality-210920-en.pdf</a:t>
            </a:r>
            <a:r>
              <a:rPr lang="en"/>
              <a:t>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7e9523f9d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7e9523f9d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e9523f9d6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e9523f9d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question to the audience/students, they can also have 1 min to discuss this in pairs.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e9523f9d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7e9523f9d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https://www.clubofrome.org/wp-content/uploads/2022/07/Earth4All_Deep_Dive_Ghosh.pdf</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e9523f9d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7e9523f9d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https://www.clubofrome.org/wp-content/uploads/2022/07/Earth4All_Deep_Dive_Ghosh.pdf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0aec221f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0aec221f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90aec221f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90aec221f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countries are experiencing the effects of the climate change on a disastrous scale and mitigation and adaptation aren’t necessarily usefully implementable.</a:t>
            </a:r>
            <a:endParaRPr/>
          </a:p>
          <a:p>
            <a:pPr marL="0" lvl="0" indent="0" algn="l" rtl="0">
              <a:spcBef>
                <a:spcPts val="0"/>
              </a:spcBef>
              <a:spcAft>
                <a:spcPts val="0"/>
              </a:spcAft>
              <a:buNone/>
            </a:pPr>
            <a:endParaRPr/>
          </a:p>
          <a:p>
            <a:pPr marL="0" lvl="0" indent="0" algn="l" rtl="0">
              <a:spcBef>
                <a:spcPts val="0"/>
              </a:spcBef>
              <a:spcAft>
                <a:spcPts val="0"/>
              </a:spcAft>
              <a:buNone/>
            </a:pPr>
            <a:r>
              <a:rPr lang="en"/>
              <a:t>“Loss and damage refer to the negative consequences of climate change on human societies and the natural environment. Climate change is affecting the frequency, intensity and geographical distribution of extreme weather events such as storms, floods and heatwaves, and slow-onset events such as sea level rise, ocean acidification, loss of biodiversity and desertification. All of these result in loss and damage, both economic and non-economic. Economic loss and damage may include damage to crops, homes or infrastructure. Non-economic loss and damage may include harm to human health and mobility; loss of access to territory, of cultural heritage and of indigenous and local knowledge; and loss of and damage to biodiversity and habitats.”</a:t>
            </a:r>
            <a:endParaRPr/>
          </a:p>
          <a:p>
            <a:pPr marL="0" lvl="0" indent="0" algn="l" rtl="0">
              <a:spcBef>
                <a:spcPts val="0"/>
              </a:spcBef>
              <a:spcAft>
                <a:spcPts val="0"/>
              </a:spcAft>
              <a:buNone/>
            </a:pPr>
            <a:endParaRPr/>
          </a:p>
          <a:p>
            <a:pPr marL="0" lvl="0" indent="0" algn="l" rtl="0">
              <a:spcBef>
                <a:spcPts val="0"/>
              </a:spcBef>
              <a:spcAft>
                <a:spcPts val="0"/>
              </a:spcAft>
              <a:buNone/>
            </a:pPr>
            <a:r>
              <a:rPr lang="en"/>
              <a:t>Source:Byrnes and Surminski (2019)  https://www.lse.ac.uk/granthaminstitute/explainers/what-is-climate-change-loss-and-damage/ https://www.lse.ac.uk/granthaminstitute/explainers/what-is-non-economic-loss-and-damage-neld/#:~:text=Loss%20and%20damage%20can%20be,to%20crops%2C%20homes%20or%20infrastructure.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980d7727d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980d7727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90aec221f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90aec221f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reparations are compensation for harm caused by climate change. </a:t>
            </a:r>
            <a:endParaRPr/>
          </a:p>
          <a:p>
            <a:pPr marL="0" lvl="0" indent="0" algn="l" rtl="0">
              <a:spcBef>
                <a:spcPts val="0"/>
              </a:spcBef>
              <a:spcAft>
                <a:spcPts val="0"/>
              </a:spcAft>
              <a:buNone/>
            </a:pPr>
            <a:endParaRPr/>
          </a:p>
          <a:p>
            <a:pPr marL="0" lvl="0" indent="0" algn="l" rtl="0">
              <a:spcBef>
                <a:spcPts val="0"/>
              </a:spcBef>
              <a:spcAft>
                <a:spcPts val="0"/>
              </a:spcAft>
              <a:buNone/>
            </a:pPr>
            <a:r>
              <a:rPr lang="en"/>
              <a:t>For a  number of years climate policy-makers and international climate negotiators have argued that countries that have a high emission per capita owe compensation to countries that have a low emission per capita for climate-related damages and who face high costs due to climate related effects. This inequality argument will be explored in the following section.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1712F"/>
              </a:buClr>
              <a:buSzPts val="5200"/>
              <a:buFont typeface="Anton"/>
              <a:buNone/>
              <a:defRPr sz="5200">
                <a:solidFill>
                  <a:srgbClr val="F1712F"/>
                </a:solidFill>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Oswald"/>
              <a:buNone/>
              <a:defRPr sz="28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Oswald"/>
              <a:buNone/>
              <a:defRPr sz="12000">
                <a:latin typeface="Oswald"/>
                <a:ea typeface="Oswald"/>
                <a:cs typeface="Oswald"/>
                <a:sym typeface="Oswal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Oswald"/>
              <a:buNone/>
              <a:defRPr sz="3600">
                <a:latin typeface="Oswald"/>
                <a:ea typeface="Oswald"/>
                <a:cs typeface="Oswald"/>
                <a:sym typeface="Oswa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F1712F"/>
              </a:buClr>
              <a:buSzPts val="2800"/>
              <a:buFont typeface="Oswald"/>
              <a:buNone/>
              <a:defRPr>
                <a:solidFill>
                  <a:srgbClr val="F1712F"/>
                </a:solidFill>
                <a:latin typeface="Oswald"/>
                <a:ea typeface="Oswald"/>
                <a:cs typeface="Oswald"/>
                <a:sym typeface="Oswa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46175" y="1252525"/>
            <a:ext cx="4636800" cy="3410700"/>
          </a:xfrm>
          <a:prstGeom prst="rect">
            <a:avLst/>
          </a:prstGeom>
        </p:spPr>
        <p:txBody>
          <a:bodyPr spcFirstLastPara="1" wrap="square" lIns="91425" tIns="91425" rIns="91425" bIns="91425" anchor="t" anchorCtr="0">
            <a:normAutofit/>
          </a:bodyPr>
          <a:lstStyle>
            <a:lvl1pPr marL="457200" lvl="0" indent="-342900">
              <a:lnSpc>
                <a:spcPct val="150000"/>
              </a:lnSpc>
              <a:spcBef>
                <a:spcPts val="0"/>
              </a:spcBef>
              <a:spcAft>
                <a:spcPts val="0"/>
              </a:spcAft>
              <a:buSzPts val="1800"/>
              <a:buFont typeface="Lato"/>
              <a:buChar char="●"/>
              <a:defRPr>
                <a:latin typeface="Lato"/>
                <a:ea typeface="Lato"/>
                <a:cs typeface="Lato"/>
                <a:sym typeface="Lato"/>
              </a:defRPr>
            </a:lvl1pPr>
            <a:lvl2pPr marL="914400" lvl="1" indent="-317500">
              <a:lnSpc>
                <a:spcPct val="150000"/>
              </a:lnSpc>
              <a:spcBef>
                <a:spcPts val="0"/>
              </a:spcBef>
              <a:spcAft>
                <a:spcPts val="0"/>
              </a:spcAft>
              <a:buSzPts val="1400"/>
              <a:buFont typeface="Lato"/>
              <a:buChar char="○"/>
              <a:defRPr>
                <a:latin typeface="Lato"/>
                <a:ea typeface="Lato"/>
                <a:cs typeface="Lato"/>
                <a:sym typeface="Lato"/>
              </a:defRPr>
            </a:lvl2pPr>
            <a:lvl3pPr marL="1371600" lvl="2" indent="-317500">
              <a:lnSpc>
                <a:spcPct val="150000"/>
              </a:lnSpc>
              <a:spcBef>
                <a:spcPts val="0"/>
              </a:spcBef>
              <a:spcAft>
                <a:spcPts val="0"/>
              </a:spcAft>
              <a:buSzPts val="1400"/>
              <a:buFont typeface="Lato"/>
              <a:buChar char="■"/>
              <a:defRPr>
                <a:latin typeface="Lato"/>
                <a:ea typeface="Lato"/>
                <a:cs typeface="Lato"/>
                <a:sym typeface="Lato"/>
              </a:defRPr>
            </a:lvl3pPr>
            <a:lvl4pPr marL="1828800" lvl="3" indent="-317500">
              <a:lnSpc>
                <a:spcPct val="150000"/>
              </a:lnSpc>
              <a:spcBef>
                <a:spcPts val="0"/>
              </a:spcBef>
              <a:spcAft>
                <a:spcPts val="0"/>
              </a:spcAft>
              <a:buSzPts val="1400"/>
              <a:buFont typeface="Lato"/>
              <a:buChar char="●"/>
              <a:defRPr>
                <a:latin typeface="Lato"/>
                <a:ea typeface="Lato"/>
                <a:cs typeface="Lato"/>
                <a:sym typeface="Lato"/>
              </a:defRPr>
            </a:lvl4pPr>
            <a:lvl5pPr marL="2286000" lvl="4" indent="-317500">
              <a:lnSpc>
                <a:spcPct val="150000"/>
              </a:lnSpc>
              <a:spcBef>
                <a:spcPts val="0"/>
              </a:spcBef>
              <a:spcAft>
                <a:spcPts val="0"/>
              </a:spcAft>
              <a:buSzPts val="1400"/>
              <a:buFont typeface="Lato"/>
              <a:buChar char="○"/>
              <a:defRPr>
                <a:latin typeface="Lato"/>
                <a:ea typeface="Lato"/>
                <a:cs typeface="Lato"/>
                <a:sym typeface="Lato"/>
              </a:defRPr>
            </a:lvl5pPr>
            <a:lvl6pPr marL="2743200" lvl="5" indent="-317500">
              <a:lnSpc>
                <a:spcPct val="150000"/>
              </a:lnSpc>
              <a:spcBef>
                <a:spcPts val="0"/>
              </a:spcBef>
              <a:spcAft>
                <a:spcPts val="0"/>
              </a:spcAft>
              <a:buSzPts val="1400"/>
              <a:buFont typeface="Lato"/>
              <a:buChar char="■"/>
              <a:defRPr>
                <a:latin typeface="Lato"/>
                <a:ea typeface="Lato"/>
                <a:cs typeface="Lato"/>
                <a:sym typeface="Lato"/>
              </a:defRPr>
            </a:lvl6pPr>
            <a:lvl7pPr marL="3200400" lvl="6" indent="-317500">
              <a:lnSpc>
                <a:spcPct val="150000"/>
              </a:lnSpc>
              <a:spcBef>
                <a:spcPts val="0"/>
              </a:spcBef>
              <a:spcAft>
                <a:spcPts val="0"/>
              </a:spcAft>
              <a:buSzPts val="1400"/>
              <a:buFont typeface="Lato"/>
              <a:buChar char="●"/>
              <a:defRPr>
                <a:latin typeface="Lato"/>
                <a:ea typeface="Lato"/>
                <a:cs typeface="Lato"/>
                <a:sym typeface="Lato"/>
              </a:defRPr>
            </a:lvl7pPr>
            <a:lvl8pPr marL="3657600" lvl="7" indent="-317500">
              <a:lnSpc>
                <a:spcPct val="150000"/>
              </a:lnSpc>
              <a:spcBef>
                <a:spcPts val="0"/>
              </a:spcBef>
              <a:spcAft>
                <a:spcPts val="0"/>
              </a:spcAft>
              <a:buSzPts val="1400"/>
              <a:buFont typeface="Lato"/>
              <a:buChar char="○"/>
              <a:defRPr>
                <a:latin typeface="Lato"/>
                <a:ea typeface="Lato"/>
                <a:cs typeface="Lato"/>
                <a:sym typeface="Lato"/>
              </a:defRPr>
            </a:lvl8pPr>
            <a:lvl9pPr marL="4114800" lvl="8" indent="-317500">
              <a:lnSpc>
                <a:spcPct val="150000"/>
              </a:lnSpc>
              <a:spcBef>
                <a:spcPts val="0"/>
              </a:spcBef>
              <a:spcAft>
                <a:spcPts val="0"/>
              </a:spcAft>
              <a:buSzPts val="1400"/>
              <a:buFont typeface="Lato"/>
              <a:buChar char="■"/>
              <a:defRPr>
                <a:latin typeface="Lato"/>
                <a:ea typeface="Lato"/>
                <a:cs typeface="Lato"/>
                <a:sym typeface="Lato"/>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F1712F"/>
              </a:buClr>
              <a:buSzPts val="3000"/>
              <a:buFont typeface="Oswald"/>
              <a:buNone/>
              <a:defRPr sz="3000">
                <a:solidFill>
                  <a:srgbClr val="F1712F"/>
                </a:solidFill>
                <a:latin typeface="Oswald"/>
                <a:ea typeface="Oswald"/>
                <a:cs typeface="Oswald"/>
                <a:sym typeface="Oswa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Lato"/>
              <a:buChar char="●"/>
              <a:defRPr sz="1400">
                <a:latin typeface="Lato"/>
                <a:ea typeface="Lato"/>
                <a:cs typeface="Lato"/>
                <a:sym typeface="Lato"/>
              </a:defRPr>
            </a:lvl1pPr>
            <a:lvl2pPr marL="914400" lvl="1" indent="-304800">
              <a:spcBef>
                <a:spcPts val="0"/>
              </a:spcBef>
              <a:spcAft>
                <a:spcPts val="0"/>
              </a:spcAft>
              <a:buSzPts val="1200"/>
              <a:buFont typeface="Lato"/>
              <a:buChar char="○"/>
              <a:defRPr sz="1200">
                <a:latin typeface="Lato"/>
                <a:ea typeface="Lato"/>
                <a:cs typeface="Lato"/>
                <a:sym typeface="Lato"/>
              </a:defRPr>
            </a:lvl2pPr>
            <a:lvl3pPr marL="1371600" lvl="2" indent="-304800">
              <a:spcBef>
                <a:spcPts val="0"/>
              </a:spcBef>
              <a:spcAft>
                <a:spcPts val="0"/>
              </a:spcAft>
              <a:buSzPts val="1200"/>
              <a:buFont typeface="Lato"/>
              <a:buChar char="■"/>
              <a:defRPr sz="1200">
                <a:latin typeface="Lato"/>
                <a:ea typeface="Lato"/>
                <a:cs typeface="Lato"/>
                <a:sym typeface="Lato"/>
              </a:defRPr>
            </a:lvl3pPr>
            <a:lvl4pPr marL="1828800" lvl="3" indent="-304800">
              <a:spcBef>
                <a:spcPts val="0"/>
              </a:spcBef>
              <a:spcAft>
                <a:spcPts val="0"/>
              </a:spcAft>
              <a:buSzPts val="1200"/>
              <a:buFont typeface="Lato"/>
              <a:buChar char="●"/>
              <a:defRPr sz="1200">
                <a:latin typeface="Lato"/>
                <a:ea typeface="Lato"/>
                <a:cs typeface="Lato"/>
                <a:sym typeface="Lato"/>
              </a:defRPr>
            </a:lvl4pPr>
            <a:lvl5pPr marL="2286000" lvl="4" indent="-304800">
              <a:spcBef>
                <a:spcPts val="0"/>
              </a:spcBef>
              <a:spcAft>
                <a:spcPts val="0"/>
              </a:spcAft>
              <a:buSzPts val="1200"/>
              <a:buFont typeface="Lato"/>
              <a:buChar char="○"/>
              <a:defRPr sz="1200">
                <a:latin typeface="Lato"/>
                <a:ea typeface="Lato"/>
                <a:cs typeface="Lato"/>
                <a:sym typeface="Lato"/>
              </a:defRPr>
            </a:lvl5pPr>
            <a:lvl6pPr marL="2743200" lvl="5" indent="-304800">
              <a:spcBef>
                <a:spcPts val="0"/>
              </a:spcBef>
              <a:spcAft>
                <a:spcPts val="0"/>
              </a:spcAft>
              <a:buSzPts val="1200"/>
              <a:buFont typeface="Lato"/>
              <a:buChar char="■"/>
              <a:defRPr sz="12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Lato"/>
              <a:buChar char="●"/>
              <a:defRPr sz="1400">
                <a:latin typeface="Lato"/>
                <a:ea typeface="Lato"/>
                <a:cs typeface="Lato"/>
                <a:sym typeface="Lato"/>
              </a:defRPr>
            </a:lvl1pPr>
            <a:lvl2pPr marL="914400" lvl="1" indent="-304800">
              <a:spcBef>
                <a:spcPts val="0"/>
              </a:spcBef>
              <a:spcAft>
                <a:spcPts val="0"/>
              </a:spcAft>
              <a:buSzPts val="1200"/>
              <a:buFont typeface="Lato"/>
              <a:buChar char="○"/>
              <a:defRPr sz="1200">
                <a:latin typeface="Lato"/>
                <a:ea typeface="Lato"/>
                <a:cs typeface="Lato"/>
                <a:sym typeface="Lato"/>
              </a:defRPr>
            </a:lvl2pPr>
            <a:lvl3pPr marL="1371600" lvl="2" indent="-304800">
              <a:spcBef>
                <a:spcPts val="0"/>
              </a:spcBef>
              <a:spcAft>
                <a:spcPts val="0"/>
              </a:spcAft>
              <a:buSzPts val="1200"/>
              <a:buFont typeface="Lato"/>
              <a:buChar char="■"/>
              <a:defRPr sz="1200">
                <a:latin typeface="Lato"/>
                <a:ea typeface="Lato"/>
                <a:cs typeface="Lato"/>
                <a:sym typeface="Lato"/>
              </a:defRPr>
            </a:lvl3pPr>
            <a:lvl4pPr marL="1828800" lvl="3" indent="-304800">
              <a:spcBef>
                <a:spcPts val="0"/>
              </a:spcBef>
              <a:spcAft>
                <a:spcPts val="0"/>
              </a:spcAft>
              <a:buSzPts val="1200"/>
              <a:buFont typeface="Lato"/>
              <a:buChar char="●"/>
              <a:defRPr sz="1200">
                <a:latin typeface="Lato"/>
                <a:ea typeface="Lato"/>
                <a:cs typeface="Lato"/>
                <a:sym typeface="Lato"/>
              </a:defRPr>
            </a:lvl4pPr>
            <a:lvl5pPr marL="2286000" lvl="4" indent="-304800">
              <a:spcBef>
                <a:spcPts val="0"/>
              </a:spcBef>
              <a:spcAft>
                <a:spcPts val="0"/>
              </a:spcAft>
              <a:buSzPts val="1200"/>
              <a:buFont typeface="Lato"/>
              <a:buChar char="○"/>
              <a:defRPr sz="1200">
                <a:latin typeface="Lato"/>
                <a:ea typeface="Lato"/>
                <a:cs typeface="Lato"/>
                <a:sym typeface="Lato"/>
              </a:defRPr>
            </a:lvl5pPr>
            <a:lvl6pPr marL="2743200" lvl="5" indent="-304800">
              <a:spcBef>
                <a:spcPts val="0"/>
              </a:spcBef>
              <a:spcAft>
                <a:spcPts val="0"/>
              </a:spcAft>
              <a:buSzPts val="1200"/>
              <a:buFont typeface="Lato"/>
              <a:buChar char="■"/>
              <a:defRPr sz="12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Oswald"/>
              <a:buNone/>
              <a:defRPr>
                <a:latin typeface="Oswald"/>
                <a:ea typeface="Oswald"/>
                <a:cs typeface="Oswald"/>
                <a:sym typeface="Oswa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Font typeface="Oswald"/>
              <a:buNone/>
              <a:defRPr sz="2400">
                <a:latin typeface="Oswald"/>
                <a:ea typeface="Oswald"/>
                <a:cs typeface="Oswald"/>
                <a:sym typeface="Oswal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31845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Font typeface="Lato"/>
              <a:buChar char="●"/>
              <a:defRPr sz="1200">
                <a:latin typeface="Lato"/>
                <a:ea typeface="Lato"/>
                <a:cs typeface="Lato"/>
                <a:sym typeface="Lato"/>
              </a:defRPr>
            </a:lvl1pPr>
            <a:lvl2pPr marL="914400" lvl="1" indent="-304800">
              <a:spcBef>
                <a:spcPts val="0"/>
              </a:spcBef>
              <a:spcAft>
                <a:spcPts val="0"/>
              </a:spcAft>
              <a:buSzPts val="1200"/>
              <a:buFont typeface="Lato"/>
              <a:buChar char="○"/>
              <a:defRPr sz="1200">
                <a:latin typeface="Lato"/>
                <a:ea typeface="Lato"/>
                <a:cs typeface="Lato"/>
                <a:sym typeface="Lato"/>
              </a:defRPr>
            </a:lvl2pPr>
            <a:lvl3pPr marL="1371600" lvl="2" indent="-304800">
              <a:spcBef>
                <a:spcPts val="0"/>
              </a:spcBef>
              <a:spcAft>
                <a:spcPts val="0"/>
              </a:spcAft>
              <a:buSzPts val="1200"/>
              <a:buFont typeface="Lato"/>
              <a:buChar char="■"/>
              <a:defRPr sz="1200">
                <a:latin typeface="Lato"/>
                <a:ea typeface="Lato"/>
                <a:cs typeface="Lato"/>
                <a:sym typeface="Lato"/>
              </a:defRPr>
            </a:lvl3pPr>
            <a:lvl4pPr marL="1828800" lvl="3" indent="-304800">
              <a:spcBef>
                <a:spcPts val="0"/>
              </a:spcBef>
              <a:spcAft>
                <a:spcPts val="0"/>
              </a:spcAft>
              <a:buSzPts val="1200"/>
              <a:buFont typeface="Lato"/>
              <a:buChar char="●"/>
              <a:defRPr sz="1200">
                <a:latin typeface="Lato"/>
                <a:ea typeface="Lato"/>
                <a:cs typeface="Lato"/>
                <a:sym typeface="Lato"/>
              </a:defRPr>
            </a:lvl4pPr>
            <a:lvl5pPr marL="2286000" lvl="4" indent="-304800">
              <a:spcBef>
                <a:spcPts val="0"/>
              </a:spcBef>
              <a:spcAft>
                <a:spcPts val="0"/>
              </a:spcAft>
              <a:buSzPts val="1200"/>
              <a:buFont typeface="Lato"/>
              <a:buChar char="○"/>
              <a:defRPr sz="1200">
                <a:latin typeface="Lato"/>
                <a:ea typeface="Lato"/>
                <a:cs typeface="Lato"/>
                <a:sym typeface="Lato"/>
              </a:defRPr>
            </a:lvl5pPr>
            <a:lvl6pPr marL="2743200" lvl="5" indent="-304800">
              <a:spcBef>
                <a:spcPts val="0"/>
              </a:spcBef>
              <a:spcAft>
                <a:spcPts val="0"/>
              </a:spcAft>
              <a:buSzPts val="1200"/>
              <a:buFont typeface="Lato"/>
              <a:buChar char="■"/>
              <a:defRPr sz="12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Font typeface="Oswald"/>
              <a:buNone/>
              <a:defRPr sz="4800">
                <a:latin typeface="Oswald"/>
                <a:ea typeface="Oswald"/>
                <a:cs typeface="Oswald"/>
                <a:sym typeface="Oswal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Anton"/>
              <a:buNone/>
              <a:defRPr sz="4200">
                <a:latin typeface="Anton"/>
                <a:ea typeface="Anton"/>
                <a:cs typeface="Anton"/>
                <a:sym typeface="Anton"/>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swald"/>
              <a:buNone/>
              <a:defRPr sz="2100">
                <a:latin typeface="Oswald"/>
                <a:ea typeface="Oswald"/>
                <a:cs typeface="Oswald"/>
                <a:sym typeface="Oswal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Font typeface="Lato"/>
              <a:buChar char="●"/>
              <a:defRPr>
                <a:latin typeface="Lato"/>
                <a:ea typeface="Lato"/>
                <a:cs typeface="Lato"/>
                <a:sym typeface="Lato"/>
              </a:defRPr>
            </a:lvl1pPr>
            <a:lvl2pPr marL="914400" lvl="1" indent="-317500">
              <a:spcBef>
                <a:spcPts val="0"/>
              </a:spcBef>
              <a:spcAft>
                <a:spcPts val="0"/>
              </a:spcAft>
              <a:buSzPts val="1400"/>
              <a:buFont typeface="Lato"/>
              <a:buChar char="○"/>
              <a:defRPr>
                <a:latin typeface="Lato"/>
                <a:ea typeface="Lato"/>
                <a:cs typeface="Lato"/>
                <a:sym typeface="Lato"/>
              </a:defRPr>
            </a:lvl2pPr>
            <a:lvl3pPr marL="1371600" lvl="2" indent="-317500">
              <a:spcBef>
                <a:spcPts val="0"/>
              </a:spcBef>
              <a:spcAft>
                <a:spcPts val="0"/>
              </a:spcAft>
              <a:buSzPts val="1400"/>
              <a:buFont typeface="Lato"/>
              <a:buChar char="■"/>
              <a:defRPr>
                <a:latin typeface="Lato"/>
                <a:ea typeface="Lato"/>
                <a:cs typeface="Lato"/>
                <a:sym typeface="Lato"/>
              </a:defRPr>
            </a:lvl3pPr>
            <a:lvl4pPr marL="1828800" lvl="3" indent="-317500">
              <a:spcBef>
                <a:spcPts val="0"/>
              </a:spcBef>
              <a:spcAft>
                <a:spcPts val="0"/>
              </a:spcAft>
              <a:buSzPts val="1400"/>
              <a:buFont typeface="Lato"/>
              <a:buChar char="●"/>
              <a:defRPr>
                <a:latin typeface="Lato"/>
                <a:ea typeface="Lato"/>
                <a:cs typeface="Lato"/>
                <a:sym typeface="Lato"/>
              </a:defRPr>
            </a:lvl4pPr>
            <a:lvl5pPr marL="2286000" lvl="4" indent="-317500">
              <a:spcBef>
                <a:spcPts val="0"/>
              </a:spcBef>
              <a:spcAft>
                <a:spcPts val="0"/>
              </a:spcAft>
              <a:buSzPts val="1400"/>
              <a:buFont typeface="Lato"/>
              <a:buChar char="○"/>
              <a:defRPr>
                <a:latin typeface="Lato"/>
                <a:ea typeface="Lato"/>
                <a:cs typeface="Lato"/>
                <a:sym typeface="Lato"/>
              </a:defRPr>
            </a:lvl5pPr>
            <a:lvl6pPr marL="2743200" lvl="5" indent="-317500">
              <a:spcBef>
                <a:spcPts val="0"/>
              </a:spcBef>
              <a:spcAft>
                <a:spcPts val="0"/>
              </a:spcAft>
              <a:buSzPts val="1400"/>
              <a:buFont typeface="Lato"/>
              <a:buChar char="■"/>
              <a:defRPr>
                <a:latin typeface="Lato"/>
                <a:ea typeface="Lato"/>
                <a:cs typeface="Lato"/>
                <a:sym typeface="Lato"/>
              </a:defRPr>
            </a:lvl6pPr>
            <a:lvl7pPr marL="3200400" lvl="6" indent="-317500">
              <a:spcBef>
                <a:spcPts val="0"/>
              </a:spcBef>
              <a:spcAft>
                <a:spcPts val="0"/>
              </a:spcAft>
              <a:buSzPts val="1400"/>
              <a:buFont typeface="Lato"/>
              <a:buChar char="●"/>
              <a:defRPr>
                <a:latin typeface="Lato"/>
                <a:ea typeface="Lato"/>
                <a:cs typeface="Lato"/>
                <a:sym typeface="Lato"/>
              </a:defRPr>
            </a:lvl7pPr>
            <a:lvl8pPr marL="3657600" lvl="7" indent="-317500">
              <a:spcBef>
                <a:spcPts val="0"/>
              </a:spcBef>
              <a:spcAft>
                <a:spcPts val="0"/>
              </a:spcAft>
              <a:buSzPts val="1400"/>
              <a:buFont typeface="Lato"/>
              <a:buChar char="○"/>
              <a:defRPr>
                <a:latin typeface="Lato"/>
                <a:ea typeface="Lato"/>
                <a:cs typeface="Lato"/>
                <a:sym typeface="Lato"/>
              </a:defRPr>
            </a:lvl8pPr>
            <a:lvl9pPr marL="4114800" lvl="8" indent="-317500">
              <a:spcBef>
                <a:spcPts val="0"/>
              </a:spcBef>
              <a:spcAft>
                <a:spcPts val="0"/>
              </a:spcAft>
              <a:buSzPts val="1400"/>
              <a:buFont typeface="Lato"/>
              <a:buChar char="■"/>
              <a:defRPr>
                <a:latin typeface="Lato"/>
                <a:ea typeface="Lato"/>
                <a:cs typeface="Lato"/>
                <a:sym typeface="Lato"/>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Lato"/>
              <a:buNone/>
              <a:defRPr>
                <a:latin typeface="Lato"/>
                <a:ea typeface="Lato"/>
                <a:cs typeface="Lato"/>
                <a:sym typeface="Lato"/>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goodlife.leeds.ac.uk/related-research/atmospheric-appropriatio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5886" t="2847" r="5594" b="3484"/>
          <a:stretch/>
        </p:blipFill>
        <p:spPr>
          <a:xfrm>
            <a:off x="3312850" y="2480425"/>
            <a:ext cx="2413900" cy="2326850"/>
          </a:xfrm>
          <a:prstGeom prst="rect">
            <a:avLst/>
          </a:prstGeom>
          <a:noFill/>
          <a:ln>
            <a:noFill/>
          </a:ln>
        </p:spPr>
      </p:pic>
      <p:sp>
        <p:nvSpPr>
          <p:cNvPr id="55" name="Google Shape;55;p13"/>
          <p:cNvSpPr txBox="1">
            <a:spLocks noGrp="1"/>
          </p:cNvSpPr>
          <p:nvPr>
            <p:ph type="ctrTitle"/>
          </p:nvPr>
        </p:nvSpPr>
        <p:spPr>
          <a:xfrm>
            <a:off x="311708" y="5880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Policy Debate: </a:t>
            </a:r>
            <a:br>
              <a:rPr lang="en" dirty="0"/>
            </a:br>
            <a:r>
              <a:rPr lang="en" dirty="0"/>
              <a:t>Climate Reparations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Inequality of Global Emissions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1301300" y="76200"/>
            <a:ext cx="6457887" cy="5067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24"/>
          <p:cNvPicPr preferRelativeResize="0"/>
          <p:nvPr/>
        </p:nvPicPr>
        <p:blipFill>
          <a:blip r:embed="rId3">
            <a:alphaModFix/>
          </a:blip>
          <a:stretch>
            <a:fillRect/>
          </a:stretch>
        </p:blipFill>
        <p:spPr>
          <a:xfrm>
            <a:off x="1146200" y="152400"/>
            <a:ext cx="6851601"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0" name="Google Shape;130;p25"/>
          <p:cNvSpPr txBox="1">
            <a:spLocks noGrp="1"/>
          </p:cNvSpPr>
          <p:nvPr>
            <p:ph type="body" idx="1"/>
          </p:nvPr>
        </p:nvSpPr>
        <p:spPr>
          <a:xfrm>
            <a:off x="0" y="4447175"/>
            <a:ext cx="9144000" cy="799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1200">
              <a:highlight>
                <a:schemeClr val="lt2"/>
              </a:highlight>
            </a:endParaRPr>
          </a:p>
        </p:txBody>
      </p:sp>
      <p:pic>
        <p:nvPicPr>
          <p:cNvPr id="131" name="Google Shape;131;p25"/>
          <p:cNvPicPr preferRelativeResize="0"/>
          <p:nvPr/>
        </p:nvPicPr>
        <p:blipFill>
          <a:blip r:embed="rId3">
            <a:alphaModFix/>
          </a:blip>
          <a:stretch>
            <a:fillRect/>
          </a:stretch>
        </p:blipFill>
        <p:spPr>
          <a:xfrm>
            <a:off x="155850" y="312175"/>
            <a:ext cx="8832302" cy="45191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78900" y="462675"/>
            <a:ext cx="3820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Measuring Emissions</a:t>
            </a:r>
            <a:endParaRPr/>
          </a:p>
        </p:txBody>
      </p:sp>
      <p:sp>
        <p:nvSpPr>
          <p:cNvPr id="137" name="Google Shape;137;p26"/>
          <p:cNvSpPr txBox="1">
            <a:spLocks noGrp="1"/>
          </p:cNvSpPr>
          <p:nvPr>
            <p:ph type="body" idx="1"/>
          </p:nvPr>
        </p:nvSpPr>
        <p:spPr>
          <a:xfrm>
            <a:off x="378900" y="1035375"/>
            <a:ext cx="8386200" cy="386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It’s important to understand the different ways emissions can be measured, as different data shows different stories</a:t>
            </a:r>
            <a:endParaRPr/>
          </a:p>
          <a:p>
            <a:pPr marL="457200" lvl="0" indent="-342900" algn="l" rtl="0">
              <a:spcBef>
                <a:spcPts val="1200"/>
              </a:spcBef>
              <a:spcAft>
                <a:spcPts val="0"/>
              </a:spcAft>
              <a:buSzPts val="1800"/>
              <a:buChar char="●"/>
            </a:pPr>
            <a:r>
              <a:rPr lang="en"/>
              <a:t>Current vs. historical emissions</a:t>
            </a:r>
            <a:endParaRPr/>
          </a:p>
          <a:p>
            <a:pPr marL="914400" lvl="1" indent="-317500" algn="l" rtl="0">
              <a:spcBef>
                <a:spcPts val="0"/>
              </a:spcBef>
              <a:spcAft>
                <a:spcPts val="0"/>
              </a:spcAft>
              <a:buSzPts val="1400"/>
              <a:buChar char="○"/>
            </a:pPr>
            <a:r>
              <a:rPr lang="en"/>
              <a:t>When measuring current emissions, China is a large emitter. But when historical emissions are taken into account the Global North is responsible for almost all emissions </a:t>
            </a:r>
            <a:endParaRPr/>
          </a:p>
          <a:p>
            <a:pPr marL="457200" lvl="0" indent="-342900" algn="l" rtl="0">
              <a:spcBef>
                <a:spcPts val="0"/>
              </a:spcBef>
              <a:spcAft>
                <a:spcPts val="0"/>
              </a:spcAft>
              <a:buSzPts val="1800"/>
              <a:buChar char="●"/>
            </a:pPr>
            <a:r>
              <a:rPr lang="en"/>
              <a:t>National vs. non-national</a:t>
            </a:r>
            <a:endParaRPr/>
          </a:p>
          <a:p>
            <a:pPr marL="914400" lvl="1" indent="-317500" algn="l" rtl="0">
              <a:spcBef>
                <a:spcPts val="0"/>
              </a:spcBef>
              <a:spcAft>
                <a:spcPts val="0"/>
              </a:spcAft>
              <a:buSzPts val="1400"/>
              <a:buChar char="○"/>
            </a:pPr>
            <a:r>
              <a:rPr lang="en"/>
              <a:t>Measuring national per capita emissions can obscure the emissions inequality between people of different income-levels within and across nations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7"/>
          <p:cNvPicPr preferRelativeResize="0"/>
          <p:nvPr/>
        </p:nvPicPr>
        <p:blipFill>
          <a:blip r:embed="rId3">
            <a:alphaModFix/>
          </a:blip>
          <a:stretch>
            <a:fillRect/>
          </a:stretch>
        </p:blipFill>
        <p:spPr>
          <a:xfrm>
            <a:off x="6241500" y="2125806"/>
            <a:ext cx="2654025" cy="2819443"/>
          </a:xfrm>
          <a:prstGeom prst="rect">
            <a:avLst/>
          </a:prstGeom>
          <a:noFill/>
          <a:ln>
            <a:noFill/>
          </a:ln>
        </p:spPr>
      </p:pic>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Key takeaways</a:t>
            </a:r>
            <a:endParaRPr/>
          </a:p>
        </p:txBody>
      </p:sp>
      <p:sp>
        <p:nvSpPr>
          <p:cNvPr id="144" name="Google Shape;144;p27"/>
          <p:cNvSpPr txBox="1">
            <a:spLocks noGrp="1"/>
          </p:cNvSpPr>
          <p:nvPr>
            <p:ph type="body" idx="1"/>
          </p:nvPr>
        </p:nvSpPr>
        <p:spPr>
          <a:xfrm>
            <a:off x="446175" y="1252525"/>
            <a:ext cx="5732100" cy="34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Key takeaways  on emissions inequality</a:t>
            </a:r>
            <a:endParaRPr b="1"/>
          </a:p>
          <a:p>
            <a:pPr marL="457200" lvl="0" indent="-342900" algn="l" rtl="0">
              <a:spcBef>
                <a:spcPts val="1200"/>
              </a:spcBef>
              <a:spcAft>
                <a:spcPts val="0"/>
              </a:spcAft>
              <a:buSzPts val="1800"/>
              <a:buChar char="●"/>
            </a:pPr>
            <a:r>
              <a:rPr lang="en"/>
              <a:t>Top 10% of emitters in the world stand for around half of the world’s emissions, while the bottom 50% of the world emits only 10% of emissions</a:t>
            </a:r>
            <a:endParaRPr/>
          </a:p>
          <a:p>
            <a:pPr marL="457200" lvl="0" indent="-342900" algn="l" rtl="0">
              <a:spcBef>
                <a:spcPts val="0"/>
              </a:spcBef>
              <a:spcAft>
                <a:spcPts val="0"/>
              </a:spcAft>
              <a:buSzPts val="1800"/>
              <a:buChar char="●"/>
            </a:pPr>
            <a:r>
              <a:rPr lang="en"/>
              <a:t>Recent emissions </a:t>
            </a:r>
            <a:r>
              <a:rPr lang="en" i="1"/>
              <a:t>growth </a:t>
            </a:r>
            <a:r>
              <a:rPr lang="en"/>
              <a:t>is substantially higher among the richer population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Sovereign Debt Inequality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94700" y="435325"/>
            <a:ext cx="2599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Sovereign Debt</a:t>
            </a:r>
            <a:endParaRPr/>
          </a:p>
        </p:txBody>
      </p:sp>
      <p:sp>
        <p:nvSpPr>
          <p:cNvPr id="155" name="Google Shape;155;p29"/>
          <p:cNvSpPr txBox="1">
            <a:spLocks noGrp="1"/>
          </p:cNvSpPr>
          <p:nvPr>
            <p:ph type="body" idx="1"/>
          </p:nvPr>
        </p:nvSpPr>
        <p:spPr>
          <a:xfrm>
            <a:off x="494700" y="1339875"/>
            <a:ext cx="8028900" cy="34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Sovereign debt is the amount of money that a country's government owes.</a:t>
            </a:r>
            <a:endParaRPr/>
          </a:p>
          <a:p>
            <a:pPr marL="0" lvl="0" indent="0" algn="l" rtl="0">
              <a:spcBef>
                <a:spcPts val="1200"/>
              </a:spcBef>
              <a:spcAft>
                <a:spcPts val="1200"/>
              </a:spcAft>
              <a:buNone/>
            </a:pPr>
            <a:r>
              <a:rPr lang="en"/>
              <a:t>It is also known as public debt, national debt or government debt, the debt can be owed to creditors within the country (domestic, or internal debt) as well as to international creditors.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0"/>
          <p:cNvPicPr preferRelativeResize="0"/>
          <p:nvPr/>
        </p:nvPicPr>
        <p:blipFill>
          <a:blip r:embed="rId3">
            <a:alphaModFix/>
          </a:blip>
          <a:stretch>
            <a:fillRect/>
          </a:stretch>
        </p:blipFill>
        <p:spPr>
          <a:xfrm>
            <a:off x="6318475" y="3451175"/>
            <a:ext cx="2825525" cy="1692325"/>
          </a:xfrm>
          <a:prstGeom prst="rect">
            <a:avLst/>
          </a:prstGeom>
          <a:noFill/>
          <a:ln>
            <a:noFill/>
          </a:ln>
        </p:spPr>
      </p:pic>
      <p:sp>
        <p:nvSpPr>
          <p:cNvPr id="161" name="Google Shape;16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History of Sovereign Debt and its Colonial Roots</a:t>
            </a:r>
            <a:endParaRPr/>
          </a:p>
        </p:txBody>
      </p:sp>
      <p:sp>
        <p:nvSpPr>
          <p:cNvPr id="162" name="Google Shape;162;p30"/>
          <p:cNvSpPr txBox="1">
            <a:spLocks noGrp="1"/>
          </p:cNvSpPr>
          <p:nvPr>
            <p:ph type="body" idx="1"/>
          </p:nvPr>
        </p:nvSpPr>
        <p:spPr>
          <a:xfrm>
            <a:off x="311700" y="1152475"/>
            <a:ext cx="7947600" cy="3416400"/>
          </a:xfrm>
          <a:prstGeom prst="rect">
            <a:avLst/>
          </a:prstGeom>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SzPts val="1900"/>
              <a:buChar char="●"/>
            </a:pPr>
            <a:r>
              <a:rPr lang="en" sz="1900"/>
              <a:t>Inherited the debts that had been incurred by their colonial rulers</a:t>
            </a:r>
            <a:endParaRPr sz="1900"/>
          </a:p>
          <a:p>
            <a:pPr marL="457200" lvl="0" indent="-349250" algn="l" rtl="0">
              <a:lnSpc>
                <a:spcPct val="150000"/>
              </a:lnSpc>
              <a:spcBef>
                <a:spcPts val="0"/>
              </a:spcBef>
              <a:spcAft>
                <a:spcPts val="0"/>
              </a:spcAft>
              <a:buSzPts val="1900"/>
              <a:buChar char="●"/>
            </a:pPr>
            <a:r>
              <a:rPr lang="en" sz="1900"/>
              <a:t>Debts accrued by illegitimate or authoritarian regimes</a:t>
            </a:r>
            <a:endParaRPr sz="1900"/>
          </a:p>
          <a:p>
            <a:pPr marL="914400" lvl="1" indent="-349250" algn="l" rtl="0">
              <a:lnSpc>
                <a:spcPct val="150000"/>
              </a:lnSpc>
              <a:spcBef>
                <a:spcPts val="0"/>
              </a:spcBef>
              <a:spcAft>
                <a:spcPts val="0"/>
              </a:spcAft>
              <a:buSzPts val="1900"/>
              <a:buChar char="○"/>
            </a:pPr>
            <a:r>
              <a:rPr lang="en" sz="1900"/>
              <a:t>Argentina, Philippines, South Africa</a:t>
            </a:r>
            <a:endParaRPr sz="1900"/>
          </a:p>
          <a:p>
            <a:pPr marL="457200" lvl="0" indent="-349250" algn="l" rtl="0">
              <a:lnSpc>
                <a:spcPct val="150000"/>
              </a:lnSpc>
              <a:spcBef>
                <a:spcPts val="0"/>
              </a:spcBef>
              <a:spcAft>
                <a:spcPts val="0"/>
              </a:spcAft>
              <a:buSzPts val="1900"/>
              <a:buChar char="●"/>
            </a:pPr>
            <a:r>
              <a:rPr lang="en" sz="1900"/>
              <a:t>Debt programmes (structural adjustment) around the 80s</a:t>
            </a:r>
            <a:endParaRPr sz="1900"/>
          </a:p>
          <a:p>
            <a:pPr marL="914400" lvl="1" indent="-349250" algn="l" rtl="0">
              <a:lnSpc>
                <a:spcPct val="150000"/>
              </a:lnSpc>
              <a:spcBef>
                <a:spcPts val="0"/>
              </a:spcBef>
              <a:spcAft>
                <a:spcPts val="0"/>
              </a:spcAft>
              <a:buSzPts val="1900"/>
              <a:buChar char="○"/>
            </a:pPr>
            <a:r>
              <a:rPr lang="en" sz="1900"/>
              <a:t>Many forced to participate to get aid</a:t>
            </a:r>
            <a:endParaRPr sz="1900"/>
          </a:p>
          <a:p>
            <a:pPr marL="914400" lvl="1" indent="-349250" algn="l" rtl="0">
              <a:lnSpc>
                <a:spcPct val="150000"/>
              </a:lnSpc>
              <a:spcBef>
                <a:spcPts val="0"/>
              </a:spcBef>
              <a:spcAft>
                <a:spcPts val="0"/>
              </a:spcAft>
              <a:buSzPts val="1900"/>
              <a:buChar char="○"/>
            </a:pPr>
            <a:r>
              <a:rPr lang="en" sz="1900"/>
              <a:t>Enforced a lot of economic and financial policies → harmed countries in the long-run (Stiglitz, 2001)</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494700" y="435325"/>
            <a:ext cx="4346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 of Sovereign Debt</a:t>
            </a:r>
            <a:endParaRPr/>
          </a:p>
        </p:txBody>
      </p:sp>
      <p:sp>
        <p:nvSpPr>
          <p:cNvPr id="168" name="Google Shape;168;p31"/>
          <p:cNvSpPr txBox="1">
            <a:spLocks noGrp="1"/>
          </p:cNvSpPr>
          <p:nvPr>
            <p:ph type="body" idx="1"/>
          </p:nvPr>
        </p:nvSpPr>
        <p:spPr>
          <a:xfrm>
            <a:off x="494700" y="1185025"/>
            <a:ext cx="8028900" cy="3410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Sovereign debt in Lower Income Economies (LIEs) has increased from an average of over 40% of GDP to 49% in 2019</a:t>
            </a:r>
            <a:endParaRPr/>
          </a:p>
          <a:p>
            <a:pPr marL="914400" lvl="1" indent="-317500" algn="l" rtl="0">
              <a:spcBef>
                <a:spcPts val="0"/>
              </a:spcBef>
              <a:spcAft>
                <a:spcPts val="0"/>
              </a:spcAft>
              <a:buSzPts val="1400"/>
              <a:buChar char="○"/>
            </a:pPr>
            <a:r>
              <a:rPr lang="en"/>
              <a:t>124 out of 154 developing countries and emerging economies are in a critical debt situation</a:t>
            </a:r>
            <a:endParaRPr/>
          </a:p>
          <a:p>
            <a:pPr marL="457200" lvl="0" indent="-342900" algn="l" rtl="0">
              <a:spcBef>
                <a:spcPts val="0"/>
              </a:spcBef>
              <a:spcAft>
                <a:spcPts val="0"/>
              </a:spcAft>
              <a:buSzPts val="1800"/>
              <a:buChar char="●"/>
            </a:pPr>
            <a:r>
              <a:rPr lang="en"/>
              <a:t>The debt situation is also exacerbated by crisis (financial crisis, pandemics)</a:t>
            </a:r>
            <a:endParaRPr/>
          </a:p>
          <a:p>
            <a:pPr marL="457200" lvl="0" indent="-342900" algn="l" rtl="0">
              <a:spcBef>
                <a:spcPts val="0"/>
              </a:spcBef>
              <a:spcAft>
                <a:spcPts val="0"/>
              </a:spcAft>
              <a:buSzPts val="1800"/>
              <a:buChar char="●"/>
            </a:pPr>
            <a:r>
              <a:rPr lang="en"/>
              <a:t>Debt is prioritised over crucial public expenditure → thus, also impacting countries’ ability to mitigate and cover loss of environmental damages</a:t>
            </a:r>
            <a:endParaRPr/>
          </a:p>
          <a:p>
            <a:pPr marL="457200" lvl="0" indent="-342900" algn="l" rtl="0">
              <a:spcBef>
                <a:spcPts val="0"/>
              </a:spcBef>
              <a:spcAft>
                <a:spcPts val="0"/>
              </a:spcAft>
              <a:buSzPts val="1800"/>
              <a:buChar char="●"/>
            </a:pPr>
            <a:r>
              <a:rPr lang="en"/>
              <a:t>Result → The current debt regime makes it hard for Global South countries to invest in well-being and climate solutions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236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Overview</a:t>
            </a:r>
            <a:endParaRPr sz="3020"/>
          </a:p>
        </p:txBody>
      </p:sp>
      <p:sp>
        <p:nvSpPr>
          <p:cNvPr id="61" name="Google Shape;61;p14"/>
          <p:cNvSpPr txBox="1">
            <a:spLocks noGrp="1"/>
          </p:cNvSpPr>
          <p:nvPr>
            <p:ph type="body" idx="1"/>
          </p:nvPr>
        </p:nvSpPr>
        <p:spPr>
          <a:xfrm>
            <a:off x="311700" y="1198825"/>
            <a:ext cx="7599600" cy="3163500"/>
          </a:xfrm>
          <a:prstGeom prst="rect">
            <a:avLst/>
          </a:prstGeom>
        </p:spPr>
        <p:txBody>
          <a:bodyPr spcFirstLastPara="1" wrap="square" lIns="91425" tIns="91425" rIns="91425" bIns="91425" anchor="t" anchorCtr="0">
            <a:noAutofit/>
          </a:bodyPr>
          <a:lstStyle/>
          <a:p>
            <a:pPr marL="457200" lvl="0" indent="-355600" algn="l" rtl="0">
              <a:lnSpc>
                <a:spcPct val="130000"/>
              </a:lnSpc>
              <a:spcBef>
                <a:spcPts val="0"/>
              </a:spcBef>
              <a:spcAft>
                <a:spcPts val="0"/>
              </a:spcAft>
              <a:buSzPts val="2000"/>
              <a:buAutoNum type="arabicPeriod"/>
            </a:pPr>
            <a:r>
              <a:rPr lang="en" sz="2000"/>
              <a:t>Defining Climate Reparations</a:t>
            </a:r>
            <a:endParaRPr sz="2000"/>
          </a:p>
          <a:p>
            <a:pPr marL="457200" lvl="0" indent="-355600" algn="l" rtl="0">
              <a:lnSpc>
                <a:spcPct val="130000"/>
              </a:lnSpc>
              <a:spcBef>
                <a:spcPts val="0"/>
              </a:spcBef>
              <a:spcAft>
                <a:spcPts val="0"/>
              </a:spcAft>
              <a:buSzPts val="2000"/>
              <a:buAutoNum type="arabicPeriod"/>
            </a:pPr>
            <a:r>
              <a:rPr lang="en" sz="2000"/>
              <a:t>Inequality </a:t>
            </a:r>
            <a:endParaRPr sz="2000"/>
          </a:p>
          <a:p>
            <a:pPr marL="914400" lvl="1" indent="-355600" algn="l" rtl="0">
              <a:lnSpc>
                <a:spcPct val="130000"/>
              </a:lnSpc>
              <a:spcBef>
                <a:spcPts val="0"/>
              </a:spcBef>
              <a:spcAft>
                <a:spcPts val="0"/>
              </a:spcAft>
              <a:buSzPts val="2000"/>
              <a:buAutoNum type="alphaLcPeriod"/>
            </a:pPr>
            <a:r>
              <a:rPr lang="en" sz="2000"/>
              <a:t>Inequality of global emissions</a:t>
            </a:r>
            <a:endParaRPr sz="2000"/>
          </a:p>
          <a:p>
            <a:pPr marL="914400" lvl="1" indent="-355600" algn="l" rtl="0">
              <a:lnSpc>
                <a:spcPct val="130000"/>
              </a:lnSpc>
              <a:spcBef>
                <a:spcPts val="0"/>
              </a:spcBef>
              <a:spcAft>
                <a:spcPts val="0"/>
              </a:spcAft>
              <a:buSzPts val="2000"/>
              <a:buAutoNum type="alphaLcPeriod"/>
            </a:pPr>
            <a:r>
              <a:rPr lang="en" sz="2000"/>
              <a:t>Inequality of sovereign debt</a:t>
            </a:r>
            <a:endParaRPr sz="2000"/>
          </a:p>
          <a:p>
            <a:pPr marL="457200" lvl="0" indent="-355600" algn="l" rtl="0">
              <a:lnSpc>
                <a:spcPct val="130000"/>
              </a:lnSpc>
              <a:spcBef>
                <a:spcPts val="0"/>
              </a:spcBef>
              <a:spcAft>
                <a:spcPts val="0"/>
              </a:spcAft>
              <a:buSzPts val="2000"/>
              <a:buAutoNum type="arabicPeriod"/>
            </a:pPr>
            <a:r>
              <a:rPr lang="en" sz="2000"/>
              <a:t>Case Studies: Pakistan, Zambia, Mozambique, and Bahamas</a:t>
            </a:r>
            <a:endParaRPr sz="2000"/>
          </a:p>
          <a:p>
            <a:pPr marL="457200" lvl="0" indent="-355600" algn="l" rtl="0">
              <a:lnSpc>
                <a:spcPct val="130000"/>
              </a:lnSpc>
              <a:spcBef>
                <a:spcPts val="0"/>
              </a:spcBef>
              <a:spcAft>
                <a:spcPts val="0"/>
              </a:spcAft>
              <a:buSzPts val="2000"/>
              <a:buAutoNum type="arabicPeriod"/>
            </a:pPr>
            <a:r>
              <a:rPr lang="en" sz="2000"/>
              <a:t>The mechanisms of Reparations (in practice)</a:t>
            </a:r>
            <a:endParaRPr sz="2000"/>
          </a:p>
          <a:p>
            <a:pPr marL="457200" lvl="0" indent="-355600" algn="l" rtl="0">
              <a:lnSpc>
                <a:spcPct val="130000"/>
              </a:lnSpc>
              <a:spcBef>
                <a:spcPts val="0"/>
              </a:spcBef>
              <a:spcAft>
                <a:spcPts val="0"/>
              </a:spcAft>
              <a:buSzPts val="2000"/>
              <a:buAutoNum type="arabicPeriod"/>
            </a:pPr>
            <a:r>
              <a:rPr lang="en" sz="2000"/>
              <a:t>Barriers</a:t>
            </a:r>
            <a:endParaRPr sz="2000"/>
          </a:p>
          <a:p>
            <a:pPr marL="914400" lvl="1" indent="-355600" algn="l" rtl="0">
              <a:lnSpc>
                <a:spcPct val="130000"/>
              </a:lnSpc>
              <a:spcBef>
                <a:spcPts val="0"/>
              </a:spcBef>
              <a:spcAft>
                <a:spcPts val="0"/>
              </a:spcAft>
              <a:buSzPts val="2000"/>
              <a:buAutoNum type="alphaLcPeriod"/>
            </a:pPr>
            <a:r>
              <a:rPr lang="en" sz="2000"/>
              <a:t>Debt</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EFF"/>
        </a:solidFill>
        <a:effectLst/>
      </p:bgPr>
    </p:bg>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4" name="Google Shape;174;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75" name="Google Shape;175;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32"/>
          <p:cNvPicPr preferRelativeResize="0"/>
          <p:nvPr/>
        </p:nvPicPr>
        <p:blipFill>
          <a:blip r:embed="rId3">
            <a:alphaModFix/>
          </a:blip>
          <a:stretch>
            <a:fillRect/>
          </a:stretch>
        </p:blipFill>
        <p:spPr>
          <a:xfrm>
            <a:off x="399720" y="0"/>
            <a:ext cx="8344561"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3"/>
          <p:cNvPicPr preferRelativeResize="0"/>
          <p:nvPr/>
        </p:nvPicPr>
        <p:blipFill>
          <a:blip r:embed="rId3">
            <a:alphaModFix/>
          </a:blip>
          <a:stretch>
            <a:fillRect/>
          </a:stretch>
        </p:blipFill>
        <p:spPr>
          <a:xfrm>
            <a:off x="448575" y="0"/>
            <a:ext cx="4607175" cy="1753925"/>
          </a:xfrm>
          <a:prstGeom prst="rect">
            <a:avLst/>
          </a:prstGeom>
          <a:noFill/>
          <a:ln>
            <a:noFill/>
          </a:ln>
        </p:spPr>
      </p:pic>
      <p:pic>
        <p:nvPicPr>
          <p:cNvPr id="182" name="Google Shape;182;p33"/>
          <p:cNvPicPr preferRelativeResize="0"/>
          <p:nvPr/>
        </p:nvPicPr>
        <p:blipFill>
          <a:blip r:embed="rId4">
            <a:alphaModFix/>
          </a:blip>
          <a:stretch>
            <a:fillRect/>
          </a:stretch>
        </p:blipFill>
        <p:spPr>
          <a:xfrm>
            <a:off x="5200425" y="1646525"/>
            <a:ext cx="3055226" cy="2530575"/>
          </a:xfrm>
          <a:prstGeom prst="rect">
            <a:avLst/>
          </a:prstGeom>
          <a:noFill/>
          <a:ln>
            <a:noFill/>
          </a:ln>
        </p:spPr>
      </p:pic>
      <p:sp>
        <p:nvSpPr>
          <p:cNvPr id="183" name="Google Shape;183;p33"/>
          <p:cNvSpPr txBox="1">
            <a:spLocks noGrp="1"/>
          </p:cNvSpPr>
          <p:nvPr>
            <p:ph type="title"/>
          </p:nvPr>
        </p:nvSpPr>
        <p:spPr>
          <a:xfrm>
            <a:off x="448575" y="776300"/>
            <a:ext cx="6367800" cy="2691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Case Study: Pakistan </a:t>
            </a:r>
            <a:endParaRPr/>
          </a:p>
        </p:txBody>
      </p:sp>
      <p:sp>
        <p:nvSpPr>
          <p:cNvPr id="184" name="Google Shape;184;p33"/>
          <p:cNvSpPr txBox="1"/>
          <p:nvPr/>
        </p:nvSpPr>
        <p:spPr>
          <a:xfrm>
            <a:off x="448575" y="2571750"/>
            <a:ext cx="4933200" cy="164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dk2"/>
                </a:solidFill>
                <a:latin typeface="Lato"/>
                <a:ea typeface="Lato"/>
                <a:cs typeface="Lato"/>
                <a:sym typeface="Lato"/>
              </a:rPr>
              <a:t>Current percentage of annual global emissions: 0.62%</a:t>
            </a:r>
            <a:endParaRPr sz="1900">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900">
                <a:solidFill>
                  <a:schemeClr val="dk2"/>
                </a:solidFill>
                <a:latin typeface="Lato"/>
                <a:ea typeface="Lato"/>
                <a:cs typeface="Lato"/>
                <a:sym typeface="Lato"/>
              </a:rPr>
              <a:t>Historically cumulative share of global emissions: 0.3% </a:t>
            </a:r>
            <a:endParaRPr sz="1900">
              <a:solidFill>
                <a:schemeClr val="dk2"/>
              </a:solidFill>
              <a:latin typeface="Lato"/>
              <a:ea typeface="Lato"/>
              <a:cs typeface="Lato"/>
              <a:sym typeface="Lato"/>
            </a:endParaRPr>
          </a:p>
        </p:txBody>
      </p:sp>
      <p:sp>
        <p:nvSpPr>
          <p:cNvPr id="185" name="Google Shape;185;p33"/>
          <p:cNvSpPr txBox="1"/>
          <p:nvPr/>
        </p:nvSpPr>
        <p:spPr>
          <a:xfrm>
            <a:off x="4009600" y="4792800"/>
            <a:ext cx="4933200" cy="2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latin typeface="Lato"/>
                <a:ea typeface="Lato"/>
                <a:cs typeface="Lato"/>
                <a:sym typeface="Lato"/>
              </a:rPr>
              <a:t>Source: https://ourworldindata.org/co2/country/zambia?country=ZMB~PAK~MOZ~BHS~OWID_WRL</a:t>
            </a:r>
            <a:endParaRPr sz="800">
              <a:solidFill>
                <a:schemeClr val="dk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Google Shape;190;p34"/>
          <p:cNvPicPr preferRelativeResize="0"/>
          <p:nvPr/>
        </p:nvPicPr>
        <p:blipFill>
          <a:blip r:embed="rId3">
            <a:alphaModFix/>
          </a:blip>
          <a:stretch>
            <a:fillRect/>
          </a:stretch>
        </p:blipFill>
        <p:spPr>
          <a:xfrm>
            <a:off x="1770025" y="152400"/>
            <a:ext cx="6166559" cy="4838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97425" y="436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Flooding in Pakistan August 2022</a:t>
            </a:r>
            <a:endParaRPr/>
          </a:p>
        </p:txBody>
      </p:sp>
      <p:sp>
        <p:nvSpPr>
          <p:cNvPr id="196" name="Google Shape;196;p35"/>
          <p:cNvSpPr txBox="1">
            <a:spLocks noGrp="1"/>
          </p:cNvSpPr>
          <p:nvPr>
            <p:ph type="body" idx="1"/>
          </p:nvPr>
        </p:nvSpPr>
        <p:spPr>
          <a:xfrm>
            <a:off x="397425" y="1143925"/>
            <a:ext cx="5038800" cy="3730200"/>
          </a:xfrm>
          <a:prstGeom prst="rect">
            <a:avLst/>
          </a:prstGeom>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SzPts val="1900"/>
              <a:buChar char="●"/>
            </a:pPr>
            <a:r>
              <a:rPr lang="en" sz="1900"/>
              <a:t>Death toll: 1700</a:t>
            </a:r>
            <a:endParaRPr sz="1900"/>
          </a:p>
          <a:p>
            <a:pPr marL="457200" lvl="0" indent="-349250" algn="l" rtl="0">
              <a:lnSpc>
                <a:spcPct val="150000"/>
              </a:lnSpc>
              <a:spcBef>
                <a:spcPts val="0"/>
              </a:spcBef>
              <a:spcAft>
                <a:spcPts val="0"/>
              </a:spcAft>
              <a:buSzPts val="1900"/>
              <a:buChar char="●"/>
            </a:pPr>
            <a:r>
              <a:rPr lang="en" sz="1900"/>
              <a:t>Displaced people: 7.9 million</a:t>
            </a:r>
            <a:endParaRPr sz="1900"/>
          </a:p>
          <a:p>
            <a:pPr marL="457200" lvl="0" indent="-349250" algn="l" rtl="0">
              <a:lnSpc>
                <a:spcPct val="150000"/>
              </a:lnSpc>
              <a:spcBef>
                <a:spcPts val="0"/>
              </a:spcBef>
              <a:spcAft>
                <a:spcPts val="0"/>
              </a:spcAft>
              <a:buSzPts val="1900"/>
              <a:buChar char="●"/>
            </a:pPr>
            <a:r>
              <a:rPr lang="en" sz="1900"/>
              <a:t>Damages: 30 billion USD</a:t>
            </a:r>
            <a:endParaRPr sz="1900"/>
          </a:p>
          <a:p>
            <a:pPr marL="457200" lvl="0" indent="-349250" algn="l" rtl="0">
              <a:lnSpc>
                <a:spcPct val="150000"/>
              </a:lnSpc>
              <a:spcBef>
                <a:spcPts val="0"/>
              </a:spcBef>
              <a:spcAft>
                <a:spcPts val="0"/>
              </a:spcAft>
              <a:buSzPts val="1900"/>
              <a:buChar char="●"/>
            </a:pPr>
            <a:r>
              <a:rPr lang="en" sz="1900"/>
              <a:t>Pakistan needs funds to provide humanitarian support to its citizens but a large proportion of its GDP, 40% ($18 billion), will go to debt and interest repayment.</a:t>
            </a:r>
            <a:endParaRPr sz="1900"/>
          </a:p>
        </p:txBody>
      </p:sp>
      <p:grpSp>
        <p:nvGrpSpPr>
          <p:cNvPr id="197" name="Google Shape;197;p35"/>
          <p:cNvGrpSpPr/>
          <p:nvPr/>
        </p:nvGrpSpPr>
        <p:grpSpPr>
          <a:xfrm>
            <a:off x="5376000" y="1058349"/>
            <a:ext cx="3542025" cy="3414251"/>
            <a:chOff x="5376000" y="1058349"/>
            <a:chExt cx="3542025" cy="3414251"/>
          </a:xfrm>
        </p:grpSpPr>
        <p:grpSp>
          <p:nvGrpSpPr>
            <p:cNvPr id="198" name="Google Shape;198;p35"/>
            <p:cNvGrpSpPr/>
            <p:nvPr/>
          </p:nvGrpSpPr>
          <p:grpSpPr>
            <a:xfrm>
              <a:off x="5376000" y="1410825"/>
              <a:ext cx="3542025" cy="3061775"/>
              <a:chOff x="5376000" y="2020425"/>
              <a:chExt cx="3542025" cy="3061775"/>
            </a:xfrm>
          </p:grpSpPr>
          <p:pic>
            <p:nvPicPr>
              <p:cNvPr id="199" name="Google Shape;199;p35"/>
              <p:cNvPicPr preferRelativeResize="0"/>
              <p:nvPr/>
            </p:nvPicPr>
            <p:blipFill rotWithShape="1">
              <a:blip r:embed="rId3">
                <a:alphaModFix/>
              </a:blip>
              <a:srcRect l="13442" t="14245" b="2009"/>
              <a:stretch/>
            </p:blipFill>
            <p:spPr>
              <a:xfrm>
                <a:off x="5376000" y="2020425"/>
                <a:ext cx="3542025" cy="2853699"/>
              </a:xfrm>
              <a:prstGeom prst="rect">
                <a:avLst/>
              </a:prstGeom>
              <a:noFill/>
              <a:ln>
                <a:noFill/>
              </a:ln>
            </p:spPr>
          </p:pic>
          <p:sp>
            <p:nvSpPr>
              <p:cNvPr id="200" name="Google Shape;200;p35"/>
              <p:cNvSpPr/>
              <p:nvPr/>
            </p:nvSpPr>
            <p:spPr>
              <a:xfrm>
                <a:off x="5707200" y="3436700"/>
                <a:ext cx="1801800" cy="1645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cxnSp>
          <p:nvCxnSpPr>
            <p:cNvPr id="201" name="Google Shape;201;p35"/>
            <p:cNvCxnSpPr>
              <a:endCxn id="202" idx="2"/>
            </p:cNvCxnSpPr>
            <p:nvPr/>
          </p:nvCxnSpPr>
          <p:spPr>
            <a:xfrm rot="10800000" flipH="1">
              <a:off x="6758525" y="1361649"/>
              <a:ext cx="113400" cy="1978800"/>
            </a:xfrm>
            <a:prstGeom prst="straightConnector1">
              <a:avLst/>
            </a:prstGeom>
            <a:noFill/>
            <a:ln w="9525" cap="flat" cmpd="sng">
              <a:solidFill>
                <a:schemeClr val="dk2"/>
              </a:solidFill>
              <a:prstDash val="solid"/>
              <a:round/>
              <a:headEnd type="none" w="med" len="med"/>
              <a:tailEnd type="none" w="med" len="med"/>
            </a:ln>
          </p:spPr>
        </p:cxnSp>
        <p:sp>
          <p:nvSpPr>
            <p:cNvPr id="202" name="Google Shape;202;p35"/>
            <p:cNvSpPr txBox="1"/>
            <p:nvPr/>
          </p:nvSpPr>
          <p:spPr>
            <a:xfrm>
              <a:off x="6111425" y="1058349"/>
              <a:ext cx="1521000" cy="3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Lato"/>
                  <a:ea typeface="Lato"/>
                  <a:cs typeface="Lato"/>
                  <a:sym typeface="Lato"/>
                </a:rPr>
                <a:t>Flooded area</a:t>
              </a:r>
              <a:endParaRPr sz="1600">
                <a:solidFill>
                  <a:schemeClr val="dk2"/>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680950" y="1372700"/>
            <a:ext cx="5010900" cy="1283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Case Study: Zambia</a:t>
            </a:r>
            <a:endParaRPr/>
          </a:p>
        </p:txBody>
      </p:sp>
      <p:pic>
        <p:nvPicPr>
          <p:cNvPr id="208" name="Google Shape;208;p36"/>
          <p:cNvPicPr preferRelativeResize="0"/>
          <p:nvPr/>
        </p:nvPicPr>
        <p:blipFill>
          <a:blip r:embed="rId3">
            <a:alphaModFix/>
          </a:blip>
          <a:stretch>
            <a:fillRect/>
          </a:stretch>
        </p:blipFill>
        <p:spPr>
          <a:xfrm>
            <a:off x="5595900" y="1791675"/>
            <a:ext cx="3039025" cy="2296375"/>
          </a:xfrm>
          <a:prstGeom prst="rect">
            <a:avLst/>
          </a:prstGeom>
          <a:noFill/>
          <a:ln>
            <a:noFill/>
          </a:ln>
        </p:spPr>
      </p:pic>
      <p:sp>
        <p:nvSpPr>
          <p:cNvPr id="209" name="Google Shape;209;p36"/>
          <p:cNvSpPr txBox="1"/>
          <p:nvPr/>
        </p:nvSpPr>
        <p:spPr>
          <a:xfrm>
            <a:off x="791500" y="2571750"/>
            <a:ext cx="4499100" cy="164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dk2"/>
                </a:solidFill>
                <a:latin typeface="Lato"/>
                <a:ea typeface="Lato"/>
                <a:cs typeface="Lato"/>
                <a:sym typeface="Lato"/>
              </a:rPr>
              <a:t>Current percentage of annual global emissions: 0.02%</a:t>
            </a:r>
            <a:endParaRPr sz="1900">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900">
                <a:solidFill>
                  <a:schemeClr val="dk2"/>
                </a:solidFill>
                <a:latin typeface="Lato"/>
                <a:ea typeface="Lato"/>
                <a:cs typeface="Lato"/>
                <a:sym typeface="Lato"/>
              </a:rPr>
              <a:t>Historically cumulative share of global emissions: 0.01% </a:t>
            </a:r>
            <a:endParaRPr/>
          </a:p>
        </p:txBody>
      </p:sp>
      <p:sp>
        <p:nvSpPr>
          <p:cNvPr id="210" name="Google Shape;210;p36"/>
          <p:cNvSpPr txBox="1"/>
          <p:nvPr/>
        </p:nvSpPr>
        <p:spPr>
          <a:xfrm>
            <a:off x="4009600" y="4792800"/>
            <a:ext cx="4933200" cy="2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latin typeface="Lato"/>
                <a:ea typeface="Lato"/>
                <a:cs typeface="Lato"/>
                <a:sym typeface="Lato"/>
              </a:rPr>
              <a:t>Source: https://ourworldindata.org/co2/country/zambia?country=ZMB~PAK~MOZ~BHS~OWID_WRL</a:t>
            </a:r>
            <a:endParaRPr sz="800">
              <a:solidFill>
                <a:schemeClr val="dk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7"/>
          <p:cNvPicPr preferRelativeResize="0"/>
          <p:nvPr/>
        </p:nvPicPr>
        <p:blipFill>
          <a:blip r:embed="rId3">
            <a:alphaModFix/>
          </a:blip>
          <a:stretch>
            <a:fillRect/>
          </a:stretch>
        </p:blipFill>
        <p:spPr>
          <a:xfrm>
            <a:off x="7409900" y="220875"/>
            <a:ext cx="1581750" cy="1588275"/>
          </a:xfrm>
          <a:prstGeom prst="rect">
            <a:avLst/>
          </a:prstGeom>
          <a:noFill/>
          <a:ln>
            <a:noFill/>
          </a:ln>
        </p:spPr>
      </p:pic>
      <p:sp>
        <p:nvSpPr>
          <p:cNvPr id="216" name="Google Shape;216;p37"/>
          <p:cNvSpPr txBox="1">
            <a:spLocks noGrp="1"/>
          </p:cNvSpPr>
          <p:nvPr>
            <p:ph type="title"/>
          </p:nvPr>
        </p:nvSpPr>
        <p:spPr>
          <a:xfrm>
            <a:off x="397425" y="447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Zambia and debt default</a:t>
            </a:r>
            <a:endParaRPr/>
          </a:p>
        </p:txBody>
      </p:sp>
      <p:sp>
        <p:nvSpPr>
          <p:cNvPr id="217" name="Google Shape;217;p37"/>
          <p:cNvSpPr txBox="1">
            <a:spLocks noGrp="1"/>
          </p:cNvSpPr>
          <p:nvPr>
            <p:ph type="body" idx="1"/>
          </p:nvPr>
        </p:nvSpPr>
        <p:spPr>
          <a:xfrm>
            <a:off x="397425" y="1247250"/>
            <a:ext cx="79092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900"/>
              <a:t>During the pandemic 2020, Zambia defaulted on its debt payments.</a:t>
            </a:r>
            <a:endParaRPr sz="1900"/>
          </a:p>
          <a:p>
            <a:pPr marL="0" lvl="0" indent="0" algn="l" rtl="0">
              <a:spcBef>
                <a:spcPts val="1200"/>
              </a:spcBef>
              <a:spcAft>
                <a:spcPts val="0"/>
              </a:spcAft>
              <a:buNone/>
            </a:pPr>
            <a:r>
              <a:rPr lang="en" sz="1900"/>
              <a:t>→ Large private creditors, such as Blackrock, refused to meet Zambia’s requests for debt relief. </a:t>
            </a:r>
            <a:endParaRPr sz="1900"/>
          </a:p>
          <a:p>
            <a:pPr marL="0" lvl="0" indent="0" algn="l" rtl="0">
              <a:spcBef>
                <a:spcPts val="1200"/>
              </a:spcBef>
              <a:spcAft>
                <a:spcPts val="0"/>
              </a:spcAft>
              <a:buNone/>
            </a:pPr>
            <a:r>
              <a:rPr lang="en" sz="1900"/>
              <a:t>At the same time, Zambia is experiencing severe climate disasters in flooding, droughts and high temperatures.</a:t>
            </a:r>
            <a:endParaRPr sz="1900"/>
          </a:p>
          <a:p>
            <a:pPr marL="0" lvl="0" indent="0" algn="l" rtl="0">
              <a:spcBef>
                <a:spcPts val="1200"/>
              </a:spcBef>
              <a:spcAft>
                <a:spcPts val="1200"/>
              </a:spcAft>
              <a:buNone/>
            </a:pPr>
            <a:r>
              <a:rPr lang="en" sz="1900"/>
              <a:t>In June 2023, Zambia and its official creditors reached an agreement to restructure the countries debt. Interest payments will still be due but over the course of the next decade, Zambia will pay around $750m to creditors rather than the $6 billion that was owed before the debt restructuring.</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518150" y="909750"/>
            <a:ext cx="6315300" cy="1662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Case Study: Mozambique</a:t>
            </a:r>
            <a:endParaRPr/>
          </a:p>
        </p:txBody>
      </p:sp>
      <p:pic>
        <p:nvPicPr>
          <p:cNvPr id="223" name="Google Shape;223;p38"/>
          <p:cNvPicPr preferRelativeResize="0"/>
          <p:nvPr/>
        </p:nvPicPr>
        <p:blipFill rotWithShape="1">
          <a:blip r:embed="rId3">
            <a:alphaModFix/>
          </a:blip>
          <a:srcRect l="16976" t="9683" r="11178" b="9691"/>
          <a:stretch/>
        </p:blipFill>
        <p:spPr>
          <a:xfrm>
            <a:off x="6948000" y="2093175"/>
            <a:ext cx="1577750" cy="2208875"/>
          </a:xfrm>
          <a:prstGeom prst="rect">
            <a:avLst/>
          </a:prstGeom>
          <a:noFill/>
          <a:ln>
            <a:noFill/>
          </a:ln>
        </p:spPr>
      </p:pic>
      <p:sp>
        <p:nvSpPr>
          <p:cNvPr id="224" name="Google Shape;224;p38"/>
          <p:cNvSpPr txBox="1"/>
          <p:nvPr/>
        </p:nvSpPr>
        <p:spPr>
          <a:xfrm>
            <a:off x="604000" y="2232750"/>
            <a:ext cx="5030400" cy="164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dk2"/>
                </a:solidFill>
                <a:latin typeface="Lato"/>
                <a:ea typeface="Lato"/>
                <a:cs typeface="Lato"/>
                <a:sym typeface="Lato"/>
              </a:rPr>
              <a:t>Current percentage of annual global emissions: 0.02%</a:t>
            </a:r>
            <a:endParaRPr sz="1900">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900">
                <a:solidFill>
                  <a:schemeClr val="dk2"/>
                </a:solidFill>
                <a:latin typeface="Lato"/>
                <a:ea typeface="Lato"/>
                <a:cs typeface="Lato"/>
                <a:sym typeface="Lato"/>
              </a:rPr>
              <a:t>Historically cumulative share of global emissions: 0.01% </a:t>
            </a:r>
            <a:endParaRPr/>
          </a:p>
        </p:txBody>
      </p:sp>
      <p:sp>
        <p:nvSpPr>
          <p:cNvPr id="225" name="Google Shape;225;p38"/>
          <p:cNvSpPr txBox="1"/>
          <p:nvPr/>
        </p:nvSpPr>
        <p:spPr>
          <a:xfrm>
            <a:off x="4009600" y="4792800"/>
            <a:ext cx="4933200" cy="2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latin typeface="Lato"/>
                <a:ea typeface="Lato"/>
                <a:cs typeface="Lato"/>
                <a:sym typeface="Lato"/>
              </a:rPr>
              <a:t>Source: https://ourworldindata.org/co2/country/zambia?country=ZMB~PAK~MOZ~BHS~OWID_WRL</a:t>
            </a:r>
            <a:endParaRPr sz="800">
              <a:solidFill>
                <a:schemeClr val="dk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body" idx="1"/>
          </p:nvPr>
        </p:nvSpPr>
        <p:spPr>
          <a:xfrm>
            <a:off x="397425" y="1143925"/>
            <a:ext cx="53721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The country was hit by two cyclones between March and April 2019.</a:t>
            </a:r>
            <a:endParaRPr sz="1900"/>
          </a:p>
          <a:p>
            <a:pPr marL="457200" lvl="0" indent="-349250" algn="l" rtl="0">
              <a:lnSpc>
                <a:spcPct val="150000"/>
              </a:lnSpc>
              <a:spcBef>
                <a:spcPts val="0"/>
              </a:spcBef>
              <a:spcAft>
                <a:spcPts val="0"/>
              </a:spcAft>
              <a:buSzPts val="1900"/>
              <a:buChar char="●"/>
            </a:pPr>
            <a:r>
              <a:rPr lang="en" sz="1900"/>
              <a:t>Death toll: &gt;602 people</a:t>
            </a:r>
            <a:endParaRPr sz="1900"/>
          </a:p>
          <a:p>
            <a:pPr marL="457200" lvl="0" indent="-349250" algn="l" rtl="0">
              <a:lnSpc>
                <a:spcPct val="150000"/>
              </a:lnSpc>
              <a:spcBef>
                <a:spcPts val="0"/>
              </a:spcBef>
              <a:spcAft>
                <a:spcPts val="0"/>
              </a:spcAft>
              <a:buSzPts val="1900"/>
              <a:buChar char="●"/>
            </a:pPr>
            <a:r>
              <a:rPr lang="en" sz="1900"/>
              <a:t>Damages: &gt;$770m</a:t>
            </a:r>
            <a:endParaRPr sz="1900"/>
          </a:p>
          <a:p>
            <a:pPr marL="457200" lvl="0" indent="-349250" algn="l" rtl="0">
              <a:spcBef>
                <a:spcPts val="0"/>
              </a:spcBef>
              <a:spcAft>
                <a:spcPts val="0"/>
              </a:spcAft>
              <a:buSzPts val="1900"/>
              <a:buChar char="●"/>
            </a:pPr>
            <a:r>
              <a:rPr lang="en" sz="1900"/>
              <a:t>The IMF provided Mozambique with a $118 million loan (rather than granting debt relief) , greatly adding to the debt burden of the country as it attempts to rebuild after the disaster.</a:t>
            </a:r>
            <a:endParaRPr sz="1900"/>
          </a:p>
        </p:txBody>
      </p:sp>
      <p:sp>
        <p:nvSpPr>
          <p:cNvPr id="231" name="Google Shape;231;p39"/>
          <p:cNvSpPr txBox="1">
            <a:spLocks noGrp="1"/>
          </p:cNvSpPr>
          <p:nvPr>
            <p:ph type="title"/>
          </p:nvPr>
        </p:nvSpPr>
        <p:spPr>
          <a:xfrm>
            <a:off x="397425" y="436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Mozambique and the effects of tropical cyclones </a:t>
            </a:r>
            <a:endParaRPr/>
          </a:p>
        </p:txBody>
      </p:sp>
      <p:pic>
        <p:nvPicPr>
          <p:cNvPr id="232" name="Google Shape;232;p39"/>
          <p:cNvPicPr preferRelativeResize="0"/>
          <p:nvPr/>
        </p:nvPicPr>
        <p:blipFill>
          <a:blip r:embed="rId3">
            <a:alphaModFix/>
          </a:blip>
          <a:stretch>
            <a:fillRect/>
          </a:stretch>
        </p:blipFill>
        <p:spPr>
          <a:xfrm>
            <a:off x="5917800" y="1143925"/>
            <a:ext cx="2562300" cy="3416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0"/>
          <p:cNvPicPr preferRelativeResize="0"/>
          <p:nvPr/>
        </p:nvPicPr>
        <p:blipFill>
          <a:blip r:embed="rId3">
            <a:alphaModFix/>
          </a:blip>
          <a:stretch>
            <a:fillRect/>
          </a:stretch>
        </p:blipFill>
        <p:spPr>
          <a:xfrm>
            <a:off x="5890300" y="1582680"/>
            <a:ext cx="3038176" cy="2919700"/>
          </a:xfrm>
          <a:prstGeom prst="rect">
            <a:avLst/>
          </a:prstGeom>
          <a:noFill/>
          <a:ln>
            <a:noFill/>
          </a:ln>
        </p:spPr>
      </p:pic>
      <p:sp>
        <p:nvSpPr>
          <p:cNvPr id="238" name="Google Shape;238;p40"/>
          <p:cNvSpPr txBox="1">
            <a:spLocks noGrp="1"/>
          </p:cNvSpPr>
          <p:nvPr>
            <p:ph type="title"/>
          </p:nvPr>
        </p:nvSpPr>
        <p:spPr>
          <a:xfrm>
            <a:off x="321675" y="940825"/>
            <a:ext cx="6367800" cy="14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Case Study: The Bahamas</a:t>
            </a:r>
            <a:endParaRPr/>
          </a:p>
        </p:txBody>
      </p:sp>
      <p:sp>
        <p:nvSpPr>
          <p:cNvPr id="239" name="Google Shape;239;p40"/>
          <p:cNvSpPr txBox="1"/>
          <p:nvPr/>
        </p:nvSpPr>
        <p:spPr>
          <a:xfrm>
            <a:off x="499925" y="2222475"/>
            <a:ext cx="4269900" cy="164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dk2"/>
                </a:solidFill>
                <a:latin typeface="Lato"/>
                <a:ea typeface="Lato"/>
                <a:cs typeface="Lato"/>
                <a:sym typeface="Lato"/>
              </a:rPr>
              <a:t>Current percentage of annual global emissions: &lt;0.01%</a:t>
            </a:r>
            <a:endParaRPr sz="1900">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900">
                <a:solidFill>
                  <a:schemeClr val="dk2"/>
                </a:solidFill>
                <a:latin typeface="Lato"/>
                <a:ea typeface="Lato"/>
                <a:cs typeface="Lato"/>
                <a:sym typeface="Lato"/>
              </a:rPr>
              <a:t>Historically cumulative share of global emissions: &lt;0.01% </a:t>
            </a:r>
            <a:endParaRPr/>
          </a:p>
        </p:txBody>
      </p:sp>
      <p:sp>
        <p:nvSpPr>
          <p:cNvPr id="240" name="Google Shape;240;p40"/>
          <p:cNvSpPr txBox="1"/>
          <p:nvPr/>
        </p:nvSpPr>
        <p:spPr>
          <a:xfrm>
            <a:off x="4009600" y="4792800"/>
            <a:ext cx="4933200" cy="2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latin typeface="Lato"/>
                <a:ea typeface="Lato"/>
                <a:cs typeface="Lato"/>
                <a:sym typeface="Lato"/>
              </a:rPr>
              <a:t>Source: https://ourworldindata.org/co2/country/zambia?country=ZMB~PAK~MOZ~BHS~OWID_WRL</a:t>
            </a:r>
            <a:endParaRPr sz="800">
              <a:solidFill>
                <a:schemeClr val="dk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body" idx="1"/>
          </p:nvPr>
        </p:nvSpPr>
        <p:spPr>
          <a:xfrm>
            <a:off x="397425" y="1554150"/>
            <a:ext cx="7909200" cy="25587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Hurricane Dorian cost $3.4 billion in damages and losses</a:t>
            </a:r>
            <a:endParaRPr sz="1900"/>
          </a:p>
          <a:p>
            <a:pPr marL="457200" lvl="0" indent="-349250" algn="l" rtl="0">
              <a:spcBef>
                <a:spcPts val="0"/>
              </a:spcBef>
              <a:spcAft>
                <a:spcPts val="0"/>
              </a:spcAft>
              <a:buSzPts val="1900"/>
              <a:buChar char="●"/>
            </a:pPr>
            <a:r>
              <a:rPr lang="en" sz="1900"/>
              <a:t>The Bahamas had to rely on increased borrowing to fund the emergency response effort.</a:t>
            </a:r>
            <a:endParaRPr sz="1900"/>
          </a:p>
          <a:p>
            <a:pPr marL="457200" lvl="0" indent="-349250" algn="l" rtl="0">
              <a:spcBef>
                <a:spcPts val="0"/>
              </a:spcBef>
              <a:spcAft>
                <a:spcPts val="0"/>
              </a:spcAft>
              <a:buSzPts val="1900"/>
              <a:buChar char="●"/>
            </a:pPr>
            <a:r>
              <a:rPr lang="en" sz="1900"/>
              <a:t>Bahamian Finance Minister suggested up to $500 million would need to be borrowed. As a result, the debt level in Bahamas increased from 62% of GDP in 2019 to 72% in 2020.</a:t>
            </a:r>
            <a:endParaRPr sz="1900"/>
          </a:p>
        </p:txBody>
      </p:sp>
      <p:sp>
        <p:nvSpPr>
          <p:cNvPr id="246" name="Google Shape;246;p41"/>
          <p:cNvSpPr txBox="1">
            <a:spLocks noGrp="1"/>
          </p:cNvSpPr>
          <p:nvPr>
            <p:ph type="title"/>
          </p:nvPr>
        </p:nvSpPr>
        <p:spPr>
          <a:xfrm>
            <a:off x="397425" y="436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Bahamas and Hurricane Dorian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622400" y="1547200"/>
            <a:ext cx="4342200" cy="81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climate change?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2"/>
          <p:cNvPicPr preferRelativeResize="0"/>
          <p:nvPr/>
        </p:nvPicPr>
        <p:blipFill>
          <a:blip r:embed="rId3">
            <a:alphaModFix/>
          </a:blip>
          <a:stretch>
            <a:fillRect/>
          </a:stretch>
        </p:blipFill>
        <p:spPr>
          <a:xfrm>
            <a:off x="6311100" y="512425"/>
            <a:ext cx="2372463" cy="1846051"/>
          </a:xfrm>
          <a:prstGeom prst="rect">
            <a:avLst/>
          </a:prstGeom>
          <a:noFill/>
          <a:ln>
            <a:noFill/>
          </a:ln>
        </p:spPr>
      </p:pic>
      <p:sp>
        <p:nvSpPr>
          <p:cNvPr id="252" name="Google Shape;252;p42"/>
          <p:cNvSpPr txBox="1">
            <a:spLocks noGrp="1"/>
          </p:cNvSpPr>
          <p:nvPr>
            <p:ph type="title"/>
          </p:nvPr>
        </p:nvSpPr>
        <p:spPr>
          <a:xfrm>
            <a:off x="1102800" y="2150850"/>
            <a:ext cx="6938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a:t>The Mechanisms of Reparations</a:t>
            </a:r>
            <a:endParaRPr sz="4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body" idx="1"/>
          </p:nvPr>
        </p:nvSpPr>
        <p:spPr>
          <a:xfrm>
            <a:off x="366275" y="1352175"/>
            <a:ext cx="8102400" cy="3586800"/>
          </a:xfrm>
          <a:prstGeom prst="rect">
            <a:avLst/>
          </a:prstGeom>
        </p:spPr>
        <p:txBody>
          <a:bodyPr spcFirstLastPara="1" wrap="square" lIns="91425" tIns="91425" rIns="91425" bIns="91425" anchor="t" anchorCtr="0">
            <a:normAutofit lnSpcReduction="20000"/>
          </a:bodyPr>
          <a:lstStyle/>
          <a:p>
            <a:pPr marL="457200" lvl="0" indent="-349250" algn="l" rtl="0">
              <a:spcBef>
                <a:spcPts val="0"/>
              </a:spcBef>
              <a:spcAft>
                <a:spcPts val="0"/>
              </a:spcAft>
              <a:buSzPts val="1900"/>
              <a:buChar char="●"/>
            </a:pPr>
            <a:r>
              <a:rPr lang="en" sz="1900"/>
              <a:t>Delegates at the COP28 talks in UAE in November 2023 agreed to establish a Loss and Damage Fund for countries affected by climate change.</a:t>
            </a:r>
            <a:endParaRPr sz="1900"/>
          </a:p>
          <a:p>
            <a:pPr marL="457200" lvl="0" indent="-349250" algn="l" rtl="0">
              <a:spcBef>
                <a:spcPts val="0"/>
              </a:spcBef>
              <a:spcAft>
                <a:spcPts val="0"/>
              </a:spcAft>
              <a:buSzPts val="1900"/>
              <a:buChar char="●"/>
            </a:pPr>
            <a:r>
              <a:rPr lang="en" sz="1900"/>
              <a:t>Fund involves G20 countries (represent around 75 % of current global greenhouse emissions) providing financial support to countries affected by the global warming.</a:t>
            </a:r>
            <a:endParaRPr sz="1900"/>
          </a:p>
          <a:p>
            <a:pPr marL="457200" lvl="0" indent="-349250" algn="l" rtl="0">
              <a:spcBef>
                <a:spcPts val="0"/>
              </a:spcBef>
              <a:spcAft>
                <a:spcPts val="0"/>
              </a:spcAft>
              <a:buSzPts val="1900"/>
              <a:buChar char="●"/>
            </a:pPr>
            <a:r>
              <a:rPr lang="en" sz="1900"/>
              <a:t>Initial funding is $429m (from EU, UK, USA, Japan, UAE)</a:t>
            </a:r>
            <a:endParaRPr sz="1900"/>
          </a:p>
          <a:p>
            <a:pPr marL="457200" lvl="0" indent="-349250" algn="l" rtl="0">
              <a:spcBef>
                <a:spcPts val="0"/>
              </a:spcBef>
              <a:spcAft>
                <a:spcPts val="0"/>
              </a:spcAft>
              <a:buSzPts val="1900"/>
              <a:buChar char="●"/>
            </a:pPr>
            <a:r>
              <a:rPr lang="en" sz="1900"/>
              <a:t>Studies estimate that costs of loss and damages in developing countries to rise to $400bn annually</a:t>
            </a:r>
            <a:endParaRPr sz="1900"/>
          </a:p>
        </p:txBody>
      </p:sp>
      <p:sp>
        <p:nvSpPr>
          <p:cNvPr id="258" name="Google Shape;25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could climate reparations look like in practice? Loss and Damages Fund COP28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311700" y="256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Assigning climate responsibility: How to measure emissions</a:t>
            </a:r>
            <a:endParaRPr/>
          </a:p>
        </p:txBody>
      </p:sp>
      <p:sp>
        <p:nvSpPr>
          <p:cNvPr id="264" name="Google Shape;264;p44"/>
          <p:cNvSpPr txBox="1">
            <a:spLocks noGrp="1"/>
          </p:cNvSpPr>
          <p:nvPr>
            <p:ph type="body" idx="1"/>
          </p:nvPr>
        </p:nvSpPr>
        <p:spPr>
          <a:xfrm>
            <a:off x="311700" y="920075"/>
            <a:ext cx="8520600" cy="40569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0"/>
              </a:spcBef>
              <a:spcAft>
                <a:spcPts val="0"/>
              </a:spcAft>
              <a:buNone/>
            </a:pPr>
            <a:r>
              <a:rPr lang="en" sz="1800" b="1"/>
              <a:t>Production-based emissions:</a:t>
            </a:r>
            <a:r>
              <a:rPr lang="en" sz="1800"/>
              <a:t>  CO</a:t>
            </a:r>
            <a:r>
              <a:rPr lang="en" sz="1800" baseline="-25000"/>
              <a:t>2</a:t>
            </a:r>
            <a:r>
              <a:rPr lang="en" sz="1800"/>
              <a:t> equivalent emissions generated during production within national boundaries. Used by United Nations Framework Convention on Climate Change and COP</a:t>
            </a:r>
            <a:endParaRPr sz="1800"/>
          </a:p>
          <a:p>
            <a:pPr marL="0" lvl="0" indent="0" algn="l" rtl="0">
              <a:lnSpc>
                <a:spcPct val="150000"/>
              </a:lnSpc>
              <a:spcBef>
                <a:spcPts val="1200"/>
              </a:spcBef>
              <a:spcAft>
                <a:spcPts val="0"/>
              </a:spcAft>
              <a:buNone/>
            </a:pPr>
            <a:r>
              <a:rPr lang="en" sz="1800" b="1"/>
              <a:t>Consumption-based: </a:t>
            </a:r>
            <a:r>
              <a:rPr lang="en" sz="1800"/>
              <a:t>emissions resulting from a country’s economic activity to produce goods and services</a:t>
            </a:r>
            <a:endParaRPr sz="1800"/>
          </a:p>
          <a:p>
            <a:pPr marL="0" lvl="0" indent="0" algn="l" rtl="0">
              <a:lnSpc>
                <a:spcPct val="150000"/>
              </a:lnSpc>
              <a:spcBef>
                <a:spcPts val="1200"/>
              </a:spcBef>
              <a:spcAft>
                <a:spcPts val="0"/>
              </a:spcAft>
              <a:buNone/>
            </a:pPr>
            <a:r>
              <a:rPr lang="en" sz="1800" b="1"/>
              <a:t>Loss-based: </a:t>
            </a:r>
            <a:r>
              <a:rPr lang="en" sz="1800"/>
              <a:t>calculating reparations in terms of GDP gains and losses as a result to over- or under-emitting</a:t>
            </a:r>
            <a:endParaRPr sz="1800"/>
          </a:p>
          <a:p>
            <a:pPr marL="0" lvl="0" indent="0" algn="l" rtl="0">
              <a:lnSpc>
                <a:spcPct val="150000"/>
              </a:lnSpc>
              <a:spcBef>
                <a:spcPts val="1200"/>
              </a:spcBef>
              <a:spcAft>
                <a:spcPts val="0"/>
              </a:spcAft>
              <a:buNone/>
            </a:pPr>
            <a:r>
              <a:rPr lang="en" sz="1800" b="1"/>
              <a:t>Damage-based:</a:t>
            </a:r>
            <a:r>
              <a:rPr lang="en" sz="1800"/>
              <a:t> calculating reparations on the basis of the financial damage as a result of climate-based disaster</a:t>
            </a:r>
            <a:endParaRPr sz="1800"/>
          </a:p>
          <a:p>
            <a:pPr marL="0" lvl="0" indent="0" algn="l" rtl="0">
              <a:lnSpc>
                <a:spcPct val="150000"/>
              </a:lnSpc>
              <a:spcBef>
                <a:spcPts val="1200"/>
              </a:spcBef>
              <a:spcAft>
                <a:spcPts val="1200"/>
              </a:spcAft>
              <a:buNone/>
            </a:pPr>
            <a:r>
              <a:rPr lang="en" sz="1800"/>
              <a:t>How do we take into account </a:t>
            </a:r>
            <a:r>
              <a:rPr lang="en" sz="1800" b="1"/>
              <a:t>historical </a:t>
            </a:r>
            <a:r>
              <a:rPr lang="en" sz="1800"/>
              <a:t>emissions as well as </a:t>
            </a:r>
            <a:r>
              <a:rPr lang="en" sz="1800" b="1"/>
              <a:t>current </a:t>
            </a:r>
            <a:r>
              <a:rPr lang="en" sz="1800"/>
              <a:t>emissions?</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body" idx="1"/>
          </p:nvPr>
        </p:nvSpPr>
        <p:spPr>
          <a:xfrm>
            <a:off x="311700" y="1291350"/>
            <a:ext cx="7993500" cy="3277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a:t>Atmosphere as a shared commons.</a:t>
            </a:r>
            <a:endParaRPr sz="1765"/>
          </a:p>
          <a:p>
            <a:pPr marL="457200" lvl="0" indent="-340677" algn="l" rtl="0">
              <a:lnSpc>
                <a:spcPct val="130000"/>
              </a:lnSpc>
              <a:spcBef>
                <a:spcPts val="0"/>
              </a:spcBef>
              <a:spcAft>
                <a:spcPts val="0"/>
              </a:spcAft>
              <a:buSzPts val="1765"/>
              <a:buChar char="●"/>
            </a:pPr>
            <a:r>
              <a:rPr lang="en" sz="1765"/>
              <a:t>Jason Hickel quantifies national responsibility for damages related to climate change by looking at national contributions to cumulative CO</a:t>
            </a:r>
            <a:r>
              <a:rPr lang="en" sz="1765" baseline="-25000"/>
              <a:t>2 </a:t>
            </a:r>
            <a:r>
              <a:rPr lang="en" sz="1765"/>
              <a:t>emissions in excess of the planetary boundary of 350 ppm atmospheric CO</a:t>
            </a:r>
            <a:r>
              <a:rPr lang="en" sz="1765" baseline="-25000"/>
              <a:t>2</a:t>
            </a:r>
            <a:r>
              <a:rPr lang="en" sz="1765"/>
              <a:t> concentration (Hickel, 2020).</a:t>
            </a:r>
            <a:endParaRPr sz="1765"/>
          </a:p>
          <a:p>
            <a:pPr marL="457200" lvl="0" indent="-340677" algn="l" rtl="0">
              <a:lnSpc>
                <a:spcPct val="130000"/>
              </a:lnSpc>
              <a:spcBef>
                <a:spcPts val="0"/>
              </a:spcBef>
              <a:spcAft>
                <a:spcPts val="0"/>
              </a:spcAft>
              <a:buSzPts val="1765"/>
              <a:buChar char="●"/>
            </a:pPr>
            <a:r>
              <a:rPr lang="en" sz="1765"/>
              <a:t>Analyses the ‘fair share’ of a safe global carbon budget for each country on the principle of equal per capita access to atmospheric commons (Hickel, 2020).</a:t>
            </a:r>
            <a:endParaRPr sz="1765"/>
          </a:p>
        </p:txBody>
      </p:sp>
      <p:sp>
        <p:nvSpPr>
          <p:cNvPr id="270" name="Google Shape;270;p45"/>
          <p:cNvSpPr txBox="1">
            <a:spLocks noGrp="1"/>
          </p:cNvSpPr>
          <p:nvPr>
            <p:ph type="title"/>
          </p:nvPr>
        </p:nvSpPr>
        <p:spPr>
          <a:xfrm>
            <a:off x="311700" y="266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Assigning climate responsibility: atmosphere shared commons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p:nvPr/>
        </p:nvSpPr>
        <p:spPr>
          <a:xfrm>
            <a:off x="809225" y="3702425"/>
            <a:ext cx="4810800" cy="4464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6" name="Google Shape;27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a:t>Assigning climate responsibility: atmosphere shared commons</a:t>
            </a:r>
            <a:endParaRPr/>
          </a:p>
          <a:p>
            <a:pPr marL="0" lvl="0" indent="0" algn="l" rtl="0">
              <a:spcBef>
                <a:spcPts val="0"/>
              </a:spcBef>
              <a:spcAft>
                <a:spcPts val="0"/>
              </a:spcAft>
              <a:buNone/>
            </a:pPr>
            <a:endParaRPr/>
          </a:p>
        </p:txBody>
      </p:sp>
      <p:sp>
        <p:nvSpPr>
          <p:cNvPr id="277" name="Google Shape;277;p46"/>
          <p:cNvSpPr txBox="1"/>
          <p:nvPr/>
        </p:nvSpPr>
        <p:spPr>
          <a:xfrm>
            <a:off x="5758200" y="4536300"/>
            <a:ext cx="3000000" cy="461700"/>
          </a:xfrm>
          <a:prstGeom prst="rect">
            <a:avLst/>
          </a:prstGeom>
          <a:noFill/>
          <a:ln>
            <a:noFill/>
          </a:ln>
        </p:spPr>
        <p:txBody>
          <a:bodyPr spcFirstLastPara="1" wrap="square" lIns="91425" tIns="91425" rIns="91425" bIns="91425" anchor="t" anchorCtr="0">
            <a:spAutoFit/>
          </a:bodyPr>
          <a:lstStyle/>
          <a:p>
            <a:pPr marL="457200" lvl="0" indent="-342900" algn="r" rtl="0">
              <a:lnSpc>
                <a:spcPct val="150000"/>
              </a:lnSpc>
              <a:spcBef>
                <a:spcPts val="0"/>
              </a:spcBef>
              <a:spcAft>
                <a:spcPts val="0"/>
              </a:spcAft>
              <a:buClr>
                <a:schemeClr val="dk2"/>
              </a:buClr>
              <a:buSzPts val="1800"/>
              <a:buFont typeface="Lato"/>
              <a:buChar char="-"/>
            </a:pPr>
            <a:r>
              <a:rPr lang="en" sz="1800" i="1">
                <a:solidFill>
                  <a:schemeClr val="dk2"/>
                </a:solidFill>
                <a:latin typeface="Lato"/>
                <a:ea typeface="Lato"/>
                <a:cs typeface="Lato"/>
                <a:sym typeface="Lato"/>
              </a:rPr>
              <a:t>Hickel (2020)</a:t>
            </a:r>
            <a:endParaRPr sz="1800" i="1">
              <a:solidFill>
                <a:schemeClr val="dk2"/>
              </a:solidFill>
              <a:latin typeface="Lato"/>
              <a:ea typeface="Lato"/>
              <a:cs typeface="Lato"/>
              <a:sym typeface="Lato"/>
            </a:endParaRPr>
          </a:p>
        </p:txBody>
      </p:sp>
      <p:sp>
        <p:nvSpPr>
          <p:cNvPr id="278" name="Google Shape;278;p46"/>
          <p:cNvSpPr txBox="1"/>
          <p:nvPr/>
        </p:nvSpPr>
        <p:spPr>
          <a:xfrm>
            <a:off x="825500" y="3660575"/>
            <a:ext cx="473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Lato"/>
                <a:ea typeface="Lato"/>
                <a:cs typeface="Lato"/>
                <a:sym typeface="Lato"/>
              </a:rPr>
              <a:t>Total Global Carbon Budget (Gigatonnes of CO</a:t>
            </a:r>
            <a:r>
              <a:rPr lang="en" sz="1700" baseline="-25000">
                <a:latin typeface="Lato"/>
                <a:ea typeface="Lato"/>
                <a:cs typeface="Lato"/>
                <a:sym typeface="Lato"/>
              </a:rPr>
              <a:t>2</a:t>
            </a:r>
            <a:r>
              <a:rPr lang="en" sz="1700">
                <a:latin typeface="Lato"/>
                <a:ea typeface="Lato"/>
                <a:cs typeface="Lato"/>
                <a:sym typeface="Lato"/>
              </a:rPr>
              <a:t>)</a:t>
            </a:r>
            <a:endParaRPr sz="1700">
              <a:latin typeface="Lato"/>
              <a:ea typeface="Lato"/>
              <a:cs typeface="Lato"/>
              <a:sym typeface="Lato"/>
            </a:endParaRPr>
          </a:p>
        </p:txBody>
      </p:sp>
      <p:pic>
        <p:nvPicPr>
          <p:cNvPr id="279" name="Google Shape;279;p46"/>
          <p:cNvPicPr preferRelativeResize="0"/>
          <p:nvPr/>
        </p:nvPicPr>
        <p:blipFill>
          <a:blip r:embed="rId3">
            <a:alphaModFix/>
          </a:blip>
          <a:stretch>
            <a:fillRect/>
          </a:stretch>
        </p:blipFill>
        <p:spPr>
          <a:xfrm>
            <a:off x="825488" y="1636652"/>
            <a:ext cx="7570034" cy="1090800"/>
          </a:xfrm>
          <a:prstGeom prst="rect">
            <a:avLst/>
          </a:prstGeom>
          <a:noFill/>
          <a:ln>
            <a:noFill/>
          </a:ln>
        </p:spPr>
      </p:pic>
      <p:cxnSp>
        <p:nvCxnSpPr>
          <p:cNvPr id="280" name="Google Shape;280;p46"/>
          <p:cNvCxnSpPr/>
          <p:nvPr/>
        </p:nvCxnSpPr>
        <p:spPr>
          <a:xfrm flipH="1">
            <a:off x="3458500" y="2477725"/>
            <a:ext cx="457200" cy="1091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623400" y="255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Assigning climate responsibility: atmosphere shared commons</a:t>
            </a:r>
            <a:endParaRPr/>
          </a:p>
          <a:p>
            <a:pPr marL="0" lvl="0" indent="0" algn="l" rtl="0">
              <a:spcBef>
                <a:spcPts val="0"/>
              </a:spcBef>
              <a:spcAft>
                <a:spcPts val="0"/>
              </a:spcAft>
              <a:buNone/>
            </a:pPr>
            <a:endParaRPr/>
          </a:p>
        </p:txBody>
      </p:sp>
      <p:sp>
        <p:nvSpPr>
          <p:cNvPr id="286" name="Google Shape;286;p47"/>
          <p:cNvSpPr txBox="1"/>
          <p:nvPr/>
        </p:nvSpPr>
        <p:spPr>
          <a:xfrm>
            <a:off x="5780375" y="3660575"/>
            <a:ext cx="3000000" cy="461700"/>
          </a:xfrm>
          <a:prstGeom prst="rect">
            <a:avLst/>
          </a:prstGeom>
          <a:noFill/>
          <a:ln>
            <a:noFill/>
          </a:ln>
        </p:spPr>
        <p:txBody>
          <a:bodyPr spcFirstLastPara="1" wrap="square" lIns="91425" tIns="91425" rIns="91425" bIns="91425" anchor="t" anchorCtr="0">
            <a:spAutoFit/>
          </a:bodyPr>
          <a:lstStyle/>
          <a:p>
            <a:pPr marL="457200" lvl="0" indent="-342900" algn="r" rtl="0">
              <a:lnSpc>
                <a:spcPct val="150000"/>
              </a:lnSpc>
              <a:spcBef>
                <a:spcPts val="0"/>
              </a:spcBef>
              <a:spcAft>
                <a:spcPts val="0"/>
              </a:spcAft>
              <a:buClr>
                <a:schemeClr val="dk2"/>
              </a:buClr>
              <a:buSzPts val="1800"/>
              <a:buFont typeface="Lato"/>
              <a:buChar char="-"/>
            </a:pPr>
            <a:r>
              <a:rPr lang="en" sz="1800" i="1">
                <a:solidFill>
                  <a:schemeClr val="dk2"/>
                </a:solidFill>
                <a:latin typeface="Lato"/>
                <a:ea typeface="Lato"/>
                <a:cs typeface="Lato"/>
                <a:sym typeface="Lato"/>
              </a:rPr>
              <a:t>Hickel (2020)</a:t>
            </a:r>
            <a:endParaRPr sz="1800" i="1">
              <a:solidFill>
                <a:schemeClr val="dk2"/>
              </a:solidFill>
              <a:latin typeface="Lato"/>
              <a:ea typeface="Lato"/>
              <a:cs typeface="Lato"/>
              <a:sym typeface="Lato"/>
            </a:endParaRPr>
          </a:p>
        </p:txBody>
      </p:sp>
      <p:sp>
        <p:nvSpPr>
          <p:cNvPr id="287" name="Google Shape;287;p47"/>
          <p:cNvSpPr txBox="1"/>
          <p:nvPr/>
        </p:nvSpPr>
        <p:spPr>
          <a:xfrm>
            <a:off x="185900" y="1184525"/>
            <a:ext cx="4052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Historical and consumption based emissions of a given country</a:t>
            </a:r>
            <a:endParaRPr sz="1800">
              <a:latin typeface="Lato"/>
              <a:ea typeface="Lato"/>
              <a:cs typeface="Lato"/>
              <a:sym typeface="Lato"/>
            </a:endParaRPr>
          </a:p>
        </p:txBody>
      </p:sp>
      <p:cxnSp>
        <p:nvCxnSpPr>
          <p:cNvPr id="288" name="Google Shape;288;p47"/>
          <p:cNvCxnSpPr/>
          <p:nvPr/>
        </p:nvCxnSpPr>
        <p:spPr>
          <a:xfrm>
            <a:off x="3802200" y="1773625"/>
            <a:ext cx="942000" cy="4491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47"/>
          <p:cNvSpPr txBox="1"/>
          <p:nvPr/>
        </p:nvSpPr>
        <p:spPr>
          <a:xfrm>
            <a:off x="1070275" y="4122275"/>
            <a:ext cx="6150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Global sum of individual national overshoots</a:t>
            </a:r>
            <a:endParaRPr sz="1800">
              <a:latin typeface="Lato"/>
              <a:ea typeface="Lato"/>
              <a:cs typeface="Lato"/>
              <a:sym typeface="Lato"/>
            </a:endParaRPr>
          </a:p>
        </p:txBody>
      </p:sp>
      <p:cxnSp>
        <p:nvCxnSpPr>
          <p:cNvPr id="290" name="Google Shape;290;p47"/>
          <p:cNvCxnSpPr/>
          <p:nvPr/>
        </p:nvCxnSpPr>
        <p:spPr>
          <a:xfrm flipH="1">
            <a:off x="3946175" y="3419925"/>
            <a:ext cx="1043100" cy="603900"/>
          </a:xfrm>
          <a:prstGeom prst="straightConnector1">
            <a:avLst/>
          </a:prstGeom>
          <a:noFill/>
          <a:ln w="9525" cap="flat" cmpd="sng">
            <a:solidFill>
              <a:schemeClr val="dk2"/>
            </a:solidFill>
            <a:prstDash val="solid"/>
            <a:round/>
            <a:headEnd type="none" w="med" len="med"/>
            <a:tailEnd type="none" w="med" len="med"/>
          </a:ln>
        </p:spPr>
      </p:cxnSp>
      <p:pic>
        <p:nvPicPr>
          <p:cNvPr id="291" name="Google Shape;291;p47"/>
          <p:cNvPicPr preferRelativeResize="0"/>
          <p:nvPr/>
        </p:nvPicPr>
        <p:blipFill>
          <a:blip r:embed="rId3">
            <a:alphaModFix/>
          </a:blip>
          <a:stretch>
            <a:fillRect/>
          </a:stretch>
        </p:blipFill>
        <p:spPr>
          <a:xfrm>
            <a:off x="311700" y="2310138"/>
            <a:ext cx="8658749" cy="1022213"/>
          </a:xfrm>
          <a:prstGeom prst="rect">
            <a:avLst/>
          </a:prstGeom>
          <a:noFill/>
          <a:ln>
            <a:noFill/>
          </a:ln>
        </p:spPr>
      </p:pic>
      <p:sp>
        <p:nvSpPr>
          <p:cNvPr id="292" name="Google Shape;292;p47"/>
          <p:cNvSpPr/>
          <p:nvPr/>
        </p:nvSpPr>
        <p:spPr>
          <a:xfrm>
            <a:off x="942225" y="4068250"/>
            <a:ext cx="4838100" cy="658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3" name="Google Shape;293;p47"/>
          <p:cNvSpPr/>
          <p:nvPr/>
        </p:nvSpPr>
        <p:spPr>
          <a:xfrm>
            <a:off x="144100" y="1175025"/>
            <a:ext cx="3636000" cy="73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p:nvPr/>
        </p:nvSpPr>
        <p:spPr>
          <a:xfrm>
            <a:off x="191075" y="1193575"/>
            <a:ext cx="45318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505050"/>
              </a:buClr>
              <a:buSzPts val="1800"/>
              <a:buFont typeface="Lato"/>
              <a:buChar char="●"/>
            </a:pPr>
            <a:r>
              <a:rPr lang="en" sz="1800">
                <a:solidFill>
                  <a:srgbClr val="505050"/>
                </a:solidFill>
                <a:latin typeface="Lato"/>
                <a:ea typeface="Lato"/>
                <a:cs typeface="Lato"/>
                <a:sym typeface="Lato"/>
              </a:rPr>
              <a:t>National contributions to cumulative CO</a:t>
            </a:r>
            <a:r>
              <a:rPr lang="en" sz="1800" baseline="-25000">
                <a:solidFill>
                  <a:srgbClr val="505050"/>
                </a:solidFill>
                <a:latin typeface="Lato"/>
                <a:ea typeface="Lato"/>
                <a:cs typeface="Lato"/>
                <a:sym typeface="Lato"/>
              </a:rPr>
              <a:t>2 </a:t>
            </a:r>
            <a:r>
              <a:rPr lang="en" sz="1800">
                <a:solidFill>
                  <a:srgbClr val="505050"/>
                </a:solidFill>
                <a:latin typeface="Lato"/>
                <a:ea typeface="Lato"/>
                <a:cs typeface="Lato"/>
                <a:sym typeface="Lato"/>
              </a:rPr>
              <a:t>emissions in excess of the planetary boundary of 350 ppm atmospheric CO</a:t>
            </a:r>
            <a:r>
              <a:rPr lang="en" sz="1800" baseline="-25000">
                <a:solidFill>
                  <a:srgbClr val="505050"/>
                </a:solidFill>
                <a:latin typeface="Lato"/>
                <a:ea typeface="Lato"/>
                <a:cs typeface="Lato"/>
                <a:sym typeface="Lato"/>
              </a:rPr>
              <a:t>2 </a:t>
            </a:r>
            <a:r>
              <a:rPr lang="en" sz="1800">
                <a:solidFill>
                  <a:srgbClr val="505050"/>
                </a:solidFill>
                <a:latin typeface="Lato"/>
                <a:ea typeface="Lato"/>
                <a:cs typeface="Lato"/>
                <a:sym typeface="Lato"/>
              </a:rPr>
              <a:t>concentration (Hickel, 2020).</a:t>
            </a:r>
            <a:endParaRPr sz="1800">
              <a:solidFill>
                <a:srgbClr val="505050"/>
              </a:solidFill>
              <a:latin typeface="Lato"/>
              <a:ea typeface="Lato"/>
              <a:cs typeface="Lato"/>
              <a:sym typeface="Lato"/>
            </a:endParaRPr>
          </a:p>
          <a:p>
            <a:pPr marL="457200" lvl="0" indent="-342900" algn="l" rtl="0">
              <a:spcBef>
                <a:spcPts val="0"/>
              </a:spcBef>
              <a:spcAft>
                <a:spcPts val="0"/>
              </a:spcAft>
              <a:buClr>
                <a:srgbClr val="505050"/>
              </a:buClr>
              <a:buSzPts val="1800"/>
              <a:buFont typeface="Lato"/>
              <a:buChar char="●"/>
            </a:pPr>
            <a:r>
              <a:rPr lang="en" sz="1800">
                <a:solidFill>
                  <a:srgbClr val="505050"/>
                </a:solidFill>
                <a:latin typeface="Lato"/>
                <a:ea typeface="Lato"/>
                <a:cs typeface="Lato"/>
                <a:sym typeface="Lato"/>
              </a:rPr>
              <a:t>This method suggests high-income countries have a degree of responsibility for climate damages.</a:t>
            </a:r>
            <a:endParaRPr sz="1800">
              <a:solidFill>
                <a:srgbClr val="505050"/>
              </a:solidFill>
              <a:latin typeface="Lato"/>
              <a:ea typeface="Lato"/>
              <a:cs typeface="Lato"/>
              <a:sym typeface="Lato"/>
            </a:endParaRPr>
          </a:p>
          <a:p>
            <a:pPr marL="457200" lvl="0" indent="-342900" algn="l" rtl="0">
              <a:spcBef>
                <a:spcPts val="0"/>
              </a:spcBef>
              <a:spcAft>
                <a:spcPts val="0"/>
              </a:spcAft>
              <a:buClr>
                <a:srgbClr val="505050"/>
              </a:buClr>
              <a:buSzPts val="1800"/>
              <a:buFont typeface="Lato"/>
              <a:buChar char="●"/>
            </a:pPr>
            <a:r>
              <a:rPr lang="en" sz="1800">
                <a:solidFill>
                  <a:srgbClr val="505050"/>
                </a:solidFill>
                <a:latin typeface="Lato"/>
                <a:ea typeface="Lato"/>
                <a:cs typeface="Lato"/>
                <a:sym typeface="Lato"/>
              </a:rPr>
              <a:t>Most countries in the Global South were within their boundary fair shares, including China and India (but China will overshoot soon).</a:t>
            </a:r>
            <a:endParaRPr sz="1800">
              <a:solidFill>
                <a:srgbClr val="505050"/>
              </a:solidFill>
              <a:latin typeface="Lato"/>
              <a:ea typeface="Lato"/>
              <a:cs typeface="Lato"/>
              <a:sym typeface="Lato"/>
            </a:endParaRPr>
          </a:p>
        </p:txBody>
      </p:sp>
      <p:pic>
        <p:nvPicPr>
          <p:cNvPr id="299" name="Google Shape;299;p48"/>
          <p:cNvPicPr preferRelativeResize="0"/>
          <p:nvPr/>
        </p:nvPicPr>
        <p:blipFill>
          <a:blip r:embed="rId3">
            <a:alphaModFix/>
          </a:blip>
          <a:stretch>
            <a:fillRect/>
          </a:stretch>
        </p:blipFill>
        <p:spPr>
          <a:xfrm>
            <a:off x="4881800" y="1120965"/>
            <a:ext cx="3298200" cy="3423660"/>
          </a:xfrm>
          <a:prstGeom prst="rect">
            <a:avLst/>
          </a:prstGeom>
          <a:noFill/>
          <a:ln>
            <a:noFill/>
          </a:ln>
        </p:spPr>
      </p:pic>
      <p:sp>
        <p:nvSpPr>
          <p:cNvPr id="300" name="Google Shape;30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Assigning climate responsibility: atmosphere shared commons</a:t>
            </a: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p:nvPr/>
        </p:nvSpPr>
        <p:spPr>
          <a:xfrm>
            <a:off x="199825" y="1374225"/>
            <a:ext cx="4215000" cy="35040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rgbClr val="505050"/>
              </a:buClr>
              <a:buSzPts val="1900"/>
              <a:buFont typeface="Lato"/>
              <a:buChar char="●"/>
            </a:pPr>
            <a:r>
              <a:rPr lang="en" sz="1900">
                <a:solidFill>
                  <a:srgbClr val="505050"/>
                </a:solidFill>
                <a:latin typeface="Lato"/>
                <a:ea typeface="Lato"/>
                <a:cs typeface="Lato"/>
                <a:sym typeface="Lato"/>
              </a:rPr>
              <a:t>Calculating climate responsibility can then be translated into financial reparations (Hickel, 2023).</a:t>
            </a:r>
            <a:endParaRPr sz="1900">
              <a:solidFill>
                <a:srgbClr val="505050"/>
              </a:solidFill>
              <a:latin typeface="Lato"/>
              <a:ea typeface="Lato"/>
              <a:cs typeface="Lato"/>
              <a:sym typeface="Lato"/>
            </a:endParaRPr>
          </a:p>
          <a:p>
            <a:pPr marL="457200" lvl="0" indent="-349250" algn="l" rtl="0">
              <a:lnSpc>
                <a:spcPct val="115000"/>
              </a:lnSpc>
              <a:spcBef>
                <a:spcPts val="0"/>
              </a:spcBef>
              <a:spcAft>
                <a:spcPts val="0"/>
              </a:spcAft>
              <a:buClr>
                <a:srgbClr val="505050"/>
              </a:buClr>
              <a:buSzPts val="1900"/>
              <a:buFont typeface="Lato"/>
              <a:buChar char="●"/>
            </a:pPr>
            <a:r>
              <a:rPr lang="en" sz="1900">
                <a:solidFill>
                  <a:srgbClr val="505050"/>
                </a:solidFill>
                <a:latin typeface="Lato"/>
                <a:ea typeface="Lato"/>
                <a:cs typeface="Lato"/>
                <a:sym typeface="Lato"/>
              </a:rPr>
              <a:t>Funding would be repatriated from overmitters to those producing carbon emissions within their fair share.</a:t>
            </a:r>
            <a:endParaRPr sz="1900">
              <a:solidFill>
                <a:srgbClr val="505050"/>
              </a:solidFill>
              <a:latin typeface="Lato"/>
              <a:ea typeface="Lato"/>
              <a:cs typeface="Lato"/>
              <a:sym typeface="Lato"/>
            </a:endParaRPr>
          </a:p>
          <a:p>
            <a:pPr marL="457200" lvl="0" indent="-349250" algn="l" rtl="0">
              <a:lnSpc>
                <a:spcPct val="115000"/>
              </a:lnSpc>
              <a:spcBef>
                <a:spcPts val="0"/>
              </a:spcBef>
              <a:spcAft>
                <a:spcPts val="0"/>
              </a:spcAft>
              <a:buClr>
                <a:srgbClr val="505050"/>
              </a:buClr>
              <a:buSzPts val="1900"/>
              <a:buFont typeface="Lato"/>
              <a:buChar char="●"/>
            </a:pPr>
            <a:r>
              <a:rPr lang="en" sz="1900">
                <a:solidFill>
                  <a:srgbClr val="505050"/>
                </a:solidFill>
                <a:latin typeface="Lato"/>
                <a:ea typeface="Lato"/>
                <a:cs typeface="Lato"/>
                <a:sym typeface="Lato"/>
              </a:rPr>
              <a:t>This would provide funding during climate disaster.</a:t>
            </a:r>
            <a:endParaRPr sz="1900">
              <a:solidFill>
                <a:srgbClr val="505050"/>
              </a:solidFill>
              <a:latin typeface="Lato"/>
              <a:ea typeface="Lato"/>
              <a:cs typeface="Lato"/>
              <a:sym typeface="Lato"/>
            </a:endParaRPr>
          </a:p>
        </p:txBody>
      </p:sp>
      <p:pic>
        <p:nvPicPr>
          <p:cNvPr id="306" name="Google Shape;306;p49"/>
          <p:cNvPicPr preferRelativeResize="0"/>
          <p:nvPr/>
        </p:nvPicPr>
        <p:blipFill>
          <a:blip r:embed="rId3">
            <a:alphaModFix/>
          </a:blip>
          <a:stretch>
            <a:fillRect/>
          </a:stretch>
        </p:blipFill>
        <p:spPr>
          <a:xfrm>
            <a:off x="4713000" y="1206800"/>
            <a:ext cx="4051233" cy="3671424"/>
          </a:xfrm>
          <a:prstGeom prst="rect">
            <a:avLst/>
          </a:prstGeom>
          <a:noFill/>
          <a:ln>
            <a:noFill/>
          </a:ln>
        </p:spPr>
      </p:pic>
      <p:sp>
        <p:nvSpPr>
          <p:cNvPr id="307" name="Google Shape;30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500"/>
              <a:t>Moving from assigning climate responsibility to facilitating climate reparations</a:t>
            </a:r>
            <a:endParaRPr sz="25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body" idx="1"/>
          </p:nvPr>
        </p:nvSpPr>
        <p:spPr>
          <a:xfrm>
            <a:off x="446175" y="1252525"/>
            <a:ext cx="8192100" cy="34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have been a number of proposals as to how to facilitate these reparations including: </a:t>
            </a:r>
            <a:endParaRPr/>
          </a:p>
          <a:p>
            <a:pPr marL="457200" lvl="0" indent="-342900" algn="l" rtl="0">
              <a:spcBef>
                <a:spcPts val="1200"/>
              </a:spcBef>
              <a:spcAft>
                <a:spcPts val="0"/>
              </a:spcAft>
              <a:buSzPts val="1800"/>
              <a:buChar char="●"/>
            </a:pPr>
            <a:r>
              <a:rPr lang="en"/>
              <a:t>Higher taxes on fossil fuel industries</a:t>
            </a:r>
            <a:endParaRPr/>
          </a:p>
          <a:p>
            <a:pPr marL="457200" lvl="0" indent="-342900" algn="l" rtl="0">
              <a:spcBef>
                <a:spcPts val="0"/>
              </a:spcBef>
              <a:spcAft>
                <a:spcPts val="0"/>
              </a:spcAft>
              <a:buSzPts val="1800"/>
              <a:buChar char="●"/>
            </a:pPr>
            <a:r>
              <a:rPr lang="en"/>
              <a:t>The implementation of an international tax</a:t>
            </a:r>
            <a:endParaRPr/>
          </a:p>
          <a:p>
            <a:pPr marL="457200" lvl="0" indent="-342900" algn="l" rtl="0">
              <a:spcBef>
                <a:spcPts val="0"/>
              </a:spcBef>
              <a:spcAft>
                <a:spcPts val="0"/>
              </a:spcAft>
              <a:buSzPts val="1800"/>
              <a:buChar char="●"/>
            </a:pPr>
            <a:r>
              <a:rPr lang="en"/>
              <a:t>Cancellation of high levels of sovereign debt (</a:t>
            </a:r>
            <a:r>
              <a:rPr lang="en" i="1"/>
              <a:t>next slide</a:t>
            </a:r>
            <a:r>
              <a:rPr lang="en"/>
              <a:t>)</a:t>
            </a:r>
            <a:endParaRPr/>
          </a:p>
          <a:p>
            <a:pPr marL="0" lvl="0" indent="0" algn="l" rtl="0">
              <a:spcBef>
                <a:spcPts val="1200"/>
              </a:spcBef>
              <a:spcAft>
                <a:spcPts val="1200"/>
              </a:spcAft>
              <a:buNone/>
            </a:pPr>
            <a:endParaRPr/>
          </a:p>
        </p:txBody>
      </p:sp>
      <p:sp>
        <p:nvSpPr>
          <p:cNvPr id="313" name="Google Shape;31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Facilitating climate reparations in practice: how to fund it?</a:t>
            </a:r>
            <a:endParaRPr/>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a:spLocks noGrp="1"/>
          </p:cNvSpPr>
          <p:nvPr>
            <p:ph type="body" idx="1"/>
          </p:nvPr>
        </p:nvSpPr>
        <p:spPr>
          <a:xfrm>
            <a:off x="446175" y="1252525"/>
            <a:ext cx="8192100" cy="34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Climate policy-makers and negotiators have suggested a range of policy approaches to alleviate the debt burden during climate crises</a:t>
            </a:r>
            <a:endParaRPr/>
          </a:p>
          <a:p>
            <a:pPr marL="457200" lvl="0" indent="-342900" algn="l" rtl="0">
              <a:spcBef>
                <a:spcPts val="1200"/>
              </a:spcBef>
              <a:spcAft>
                <a:spcPts val="0"/>
              </a:spcAft>
              <a:buSzPts val="1800"/>
              <a:buChar char="●"/>
            </a:pPr>
            <a:r>
              <a:rPr lang="en" sz="1800"/>
              <a:t>Provide debt cancellation for low-income countries with a exposure to climate disasters so they are able to have access to the funds to respond</a:t>
            </a:r>
            <a:endParaRPr sz="1800"/>
          </a:p>
          <a:p>
            <a:pPr marL="457200" lvl="0" indent="-342900" algn="l" rtl="0">
              <a:spcBef>
                <a:spcPts val="0"/>
              </a:spcBef>
              <a:spcAft>
                <a:spcPts val="0"/>
              </a:spcAft>
              <a:buSzPts val="1800"/>
              <a:buChar char="●"/>
            </a:pPr>
            <a:r>
              <a:rPr lang="en" sz="1800"/>
              <a:t>Cancel debt interest payments in the event of climate disaster to funds to go to emergency response</a:t>
            </a:r>
            <a:endParaRPr sz="1800"/>
          </a:p>
        </p:txBody>
      </p:sp>
      <p:sp>
        <p:nvSpPr>
          <p:cNvPr id="319" name="Google Shape;31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Facilitating climate reparations in practice: debt cancellation</a:t>
            </a: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l="16777" r="20621"/>
          <a:stretch/>
        </p:blipFill>
        <p:spPr>
          <a:xfrm>
            <a:off x="6816625" y="2331075"/>
            <a:ext cx="1853950" cy="2397500"/>
          </a:xfrm>
          <a:prstGeom prst="rect">
            <a:avLst/>
          </a:prstGeom>
          <a:noFill/>
          <a:ln>
            <a:noFill/>
          </a:ln>
        </p:spPr>
      </p:pic>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Climate science</a:t>
            </a:r>
            <a:endParaRPr/>
          </a:p>
        </p:txBody>
      </p:sp>
      <p:sp>
        <p:nvSpPr>
          <p:cNvPr id="73" name="Google Shape;73;p16"/>
          <p:cNvSpPr txBox="1">
            <a:spLocks noGrp="1"/>
          </p:cNvSpPr>
          <p:nvPr>
            <p:ph type="body" idx="1"/>
          </p:nvPr>
        </p:nvSpPr>
        <p:spPr>
          <a:xfrm>
            <a:off x="311700" y="1201850"/>
            <a:ext cx="8409000" cy="34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Climate change: affecting the frequency, intensity and geographical distribution of extreme weather events such as storms, floods and heatwaves, and slow-onset events such as sea level rise, ocean acidification, loss of biodiversity and desertification</a:t>
            </a:r>
            <a:endParaRPr/>
          </a:p>
          <a:p>
            <a:pPr marL="457200" lvl="0" indent="-342900" algn="l" rtl="0">
              <a:spcBef>
                <a:spcPts val="1200"/>
              </a:spcBef>
              <a:spcAft>
                <a:spcPts val="0"/>
              </a:spcAft>
              <a:buSzPts val="1800"/>
              <a:buChar char="●"/>
            </a:pPr>
            <a:r>
              <a:rPr lang="en"/>
              <a:t>Atmospheric CO</a:t>
            </a:r>
            <a:r>
              <a:rPr lang="en" baseline="-25000"/>
              <a:t>2</a:t>
            </a:r>
            <a:r>
              <a:rPr lang="en"/>
              <a:t> concentration</a:t>
            </a:r>
            <a:endParaRPr/>
          </a:p>
          <a:p>
            <a:pPr marL="457200" lvl="0" indent="-342900" algn="l" rtl="0">
              <a:spcBef>
                <a:spcPts val="0"/>
              </a:spcBef>
              <a:spcAft>
                <a:spcPts val="0"/>
              </a:spcAft>
              <a:buSzPts val="1800"/>
              <a:buChar char="●"/>
            </a:pPr>
            <a:r>
              <a:rPr lang="en"/>
              <a:t>Global Carbon budget</a:t>
            </a:r>
            <a:endParaRPr/>
          </a:p>
          <a:p>
            <a:pPr marL="457200" lvl="0" indent="-342900" algn="l" rtl="0">
              <a:spcBef>
                <a:spcPts val="0"/>
              </a:spcBef>
              <a:spcAft>
                <a:spcPts val="0"/>
              </a:spcAft>
              <a:buSzPts val="1800"/>
              <a:buChar char="●"/>
            </a:pPr>
            <a:r>
              <a:rPr lang="en"/>
              <a:t>Paris agreement (1.5°C)</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2"/>
          <p:cNvSpPr txBox="1">
            <a:spLocks noGrp="1"/>
          </p:cNvSpPr>
          <p:nvPr>
            <p:ph type="body" idx="1"/>
          </p:nvPr>
        </p:nvSpPr>
        <p:spPr>
          <a:xfrm>
            <a:off x="446175" y="1252525"/>
            <a:ext cx="7754100" cy="3410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1953 in the aftermath of World War II, the Western Allied powers passed the London Debt Agreement, a radical plan which wrote off half of Germany’s external debt and converted the rest into low-interest loans. Germany only had to repay its debt if the economy ran a trade surplus.</a:t>
            </a:r>
            <a:endParaRPr/>
          </a:p>
          <a:p>
            <a:pPr marL="457200" lvl="0" indent="-342900" algn="l" rtl="0">
              <a:spcBef>
                <a:spcPts val="0"/>
              </a:spcBef>
              <a:spcAft>
                <a:spcPts val="0"/>
              </a:spcAft>
              <a:buSzPts val="1800"/>
              <a:buChar char="●"/>
            </a:pPr>
            <a:r>
              <a:rPr lang="en"/>
              <a:t>The German economy boomed and was re-integrated into the global market</a:t>
            </a:r>
            <a:endParaRPr/>
          </a:p>
        </p:txBody>
      </p:sp>
      <p:sp>
        <p:nvSpPr>
          <p:cNvPr id="325" name="Google Shape;32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Facilitating climate reparations in practice: debt cancellation</a:t>
            </a:r>
            <a:endParaRPr sz="2500"/>
          </a:p>
          <a:p>
            <a:pPr marL="0" lvl="0" indent="0" algn="l" rtl="0">
              <a:spcBef>
                <a:spcPts val="0"/>
              </a:spcBef>
              <a:spcAft>
                <a:spcPts val="0"/>
              </a:spcAft>
              <a:buSzPts val="990"/>
              <a:buNone/>
            </a:pPr>
            <a:endParaRPr sz="252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3"/>
          <p:cNvSpPr txBox="1"/>
          <p:nvPr/>
        </p:nvSpPr>
        <p:spPr>
          <a:xfrm>
            <a:off x="0" y="3564375"/>
            <a:ext cx="4914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rgbClr val="505050"/>
              </a:solidFill>
              <a:latin typeface="Lato"/>
              <a:ea typeface="Lato"/>
              <a:cs typeface="Lato"/>
              <a:sym typeface="Lato"/>
            </a:endParaRPr>
          </a:p>
        </p:txBody>
      </p:sp>
      <p:sp>
        <p:nvSpPr>
          <p:cNvPr id="331" name="Google Shape;33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Activity: compare/analyse your own country (or a country of choice)</a:t>
            </a:r>
            <a:endParaRPr/>
          </a:p>
        </p:txBody>
      </p:sp>
      <p:pic>
        <p:nvPicPr>
          <p:cNvPr id="332" name="Google Shape;332;p53"/>
          <p:cNvPicPr preferRelativeResize="0"/>
          <p:nvPr/>
        </p:nvPicPr>
        <p:blipFill>
          <a:blip r:embed="rId3">
            <a:alphaModFix/>
          </a:blip>
          <a:stretch>
            <a:fillRect/>
          </a:stretch>
        </p:blipFill>
        <p:spPr>
          <a:xfrm>
            <a:off x="6248501" y="1513750"/>
            <a:ext cx="2277151" cy="2268751"/>
          </a:xfrm>
          <a:prstGeom prst="rect">
            <a:avLst/>
          </a:prstGeom>
          <a:noFill/>
          <a:ln>
            <a:noFill/>
          </a:ln>
        </p:spPr>
      </p:pic>
      <p:sp>
        <p:nvSpPr>
          <p:cNvPr id="333" name="Google Shape;333;p53"/>
          <p:cNvSpPr txBox="1"/>
          <p:nvPr/>
        </p:nvSpPr>
        <p:spPr>
          <a:xfrm>
            <a:off x="6539725" y="3926250"/>
            <a:ext cx="1676400" cy="8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4"/>
              </a:rPr>
              <a:t>https://goodlife.leeds.ac.uk/related-research/atmospheric-appropriation/</a:t>
            </a:r>
            <a:r>
              <a:rPr lang="en">
                <a:latin typeface="Lato"/>
                <a:ea typeface="Lato"/>
                <a:cs typeface="Lato"/>
                <a:sym typeface="Lato"/>
              </a:rPr>
              <a:t> </a:t>
            </a:r>
            <a:endParaRPr>
              <a:latin typeface="Lato"/>
              <a:ea typeface="Lato"/>
              <a:cs typeface="Lato"/>
              <a:sym typeface="Lato"/>
            </a:endParaRPr>
          </a:p>
        </p:txBody>
      </p:sp>
      <p:sp>
        <p:nvSpPr>
          <p:cNvPr id="334" name="Google Shape;334;p53"/>
          <p:cNvSpPr txBox="1"/>
          <p:nvPr/>
        </p:nvSpPr>
        <p:spPr>
          <a:xfrm>
            <a:off x="165925" y="1513750"/>
            <a:ext cx="6373800" cy="28083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Font typeface="Lato"/>
              <a:buAutoNum type="arabicPeriod"/>
            </a:pPr>
            <a:r>
              <a:rPr lang="en" sz="1900">
                <a:latin typeface="Lato"/>
                <a:ea typeface="Lato"/>
                <a:cs typeface="Lato"/>
                <a:sym typeface="Lato"/>
              </a:rPr>
              <a:t>Choose a country to explore their historical CO₂ emissions up to 2019 and other scenarios up to 2050</a:t>
            </a:r>
            <a:endParaRPr sz="1900">
              <a:latin typeface="Lato"/>
              <a:ea typeface="Lato"/>
              <a:cs typeface="Lato"/>
              <a:sym typeface="Lato"/>
            </a:endParaRPr>
          </a:p>
          <a:p>
            <a:pPr marL="457200" lvl="0" indent="-349250" algn="l" rtl="0">
              <a:lnSpc>
                <a:spcPct val="115000"/>
              </a:lnSpc>
              <a:spcBef>
                <a:spcPts val="0"/>
              </a:spcBef>
              <a:spcAft>
                <a:spcPts val="0"/>
              </a:spcAft>
              <a:buSzPts val="1900"/>
              <a:buFont typeface="Lato"/>
              <a:buAutoNum type="arabicPeriod"/>
            </a:pPr>
            <a:r>
              <a:rPr lang="en" sz="1900">
                <a:latin typeface="Lato"/>
                <a:ea typeface="Lato"/>
                <a:cs typeface="Lato"/>
                <a:sym typeface="Lato"/>
              </a:rPr>
              <a:t>Using the line charts:</a:t>
            </a:r>
            <a:endParaRPr sz="1900">
              <a:latin typeface="Lato"/>
              <a:ea typeface="Lato"/>
              <a:cs typeface="Lato"/>
              <a:sym typeface="Lato"/>
            </a:endParaRPr>
          </a:p>
          <a:p>
            <a:pPr marL="914400" lvl="1" indent="-349250" algn="l" rtl="0">
              <a:lnSpc>
                <a:spcPct val="115000"/>
              </a:lnSpc>
              <a:spcBef>
                <a:spcPts val="0"/>
              </a:spcBef>
              <a:spcAft>
                <a:spcPts val="0"/>
              </a:spcAft>
              <a:buSzPts val="1900"/>
              <a:buFont typeface="Lato"/>
              <a:buAutoNum type="alphaLcPeriod"/>
            </a:pPr>
            <a:r>
              <a:rPr lang="en" sz="1900">
                <a:latin typeface="Lato"/>
                <a:ea typeface="Lato"/>
                <a:cs typeface="Lato"/>
                <a:sym typeface="Lato"/>
              </a:rPr>
              <a:t>When did/will the country pass the fair share (1.5°C?) – and what does this tell you? </a:t>
            </a:r>
            <a:endParaRPr sz="1900">
              <a:latin typeface="Lato"/>
              <a:ea typeface="Lato"/>
              <a:cs typeface="Lato"/>
              <a:sym typeface="Lato"/>
            </a:endParaRPr>
          </a:p>
          <a:p>
            <a:pPr marL="914400" lvl="1" indent="-349250" algn="l" rtl="0">
              <a:lnSpc>
                <a:spcPct val="115000"/>
              </a:lnSpc>
              <a:spcBef>
                <a:spcPts val="0"/>
              </a:spcBef>
              <a:spcAft>
                <a:spcPts val="0"/>
              </a:spcAft>
              <a:buSzPts val="1900"/>
              <a:buFont typeface="Lato"/>
              <a:buAutoNum type="alphaLcPeriod"/>
            </a:pPr>
            <a:r>
              <a:rPr lang="en" sz="1900">
                <a:latin typeface="Lato"/>
                <a:ea typeface="Lato"/>
                <a:cs typeface="Lato"/>
                <a:sym typeface="Lato"/>
              </a:rPr>
              <a:t>How does your country compare to other countries nearby and around the world?</a:t>
            </a:r>
            <a:endParaRPr sz="1900">
              <a:latin typeface="Lato"/>
              <a:ea typeface="Lato"/>
              <a:cs typeface="Lato"/>
              <a:sym typeface="Lato"/>
            </a:endParaRPr>
          </a:p>
          <a:p>
            <a:pPr marL="457200" lvl="0" indent="-349250" algn="l" rtl="0">
              <a:lnSpc>
                <a:spcPct val="115000"/>
              </a:lnSpc>
              <a:spcBef>
                <a:spcPts val="0"/>
              </a:spcBef>
              <a:spcAft>
                <a:spcPts val="0"/>
              </a:spcAft>
              <a:buSzPts val="1900"/>
              <a:buFont typeface="Lato"/>
              <a:buAutoNum type="arabicPeriod"/>
            </a:pPr>
            <a:r>
              <a:rPr lang="en" sz="1900">
                <a:latin typeface="Lato"/>
                <a:ea typeface="Lato"/>
                <a:cs typeface="Lato"/>
                <a:sym typeface="Lato"/>
              </a:rPr>
              <a:t>Could climate reparations be used to address global inequalities that your country is part of? What could the benefits be? What could the problems be? </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have we learnt today?</a:t>
            </a:r>
            <a:endParaRPr/>
          </a:p>
        </p:txBody>
      </p:sp>
      <p:sp>
        <p:nvSpPr>
          <p:cNvPr id="340" name="Google Shape;340;p54"/>
          <p:cNvSpPr txBox="1"/>
          <p:nvPr/>
        </p:nvSpPr>
        <p:spPr>
          <a:xfrm>
            <a:off x="211200" y="1356250"/>
            <a:ext cx="7885800" cy="477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900">
              <a:solidFill>
                <a:srgbClr val="505050"/>
              </a:solidFill>
              <a:latin typeface="Lato"/>
              <a:ea typeface="Lato"/>
              <a:cs typeface="Lato"/>
              <a:sym typeface="Lato"/>
            </a:endParaRPr>
          </a:p>
        </p:txBody>
      </p:sp>
      <p:sp>
        <p:nvSpPr>
          <p:cNvPr id="341" name="Google Shape;341;p54"/>
          <p:cNvSpPr txBox="1"/>
          <p:nvPr/>
        </p:nvSpPr>
        <p:spPr>
          <a:xfrm>
            <a:off x="311700" y="1545275"/>
            <a:ext cx="8002200" cy="26931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Quantifying and Identifying the paying and receiving countries of climate reparations </a:t>
            </a:r>
            <a:endParaRPr sz="1900">
              <a:solidFill>
                <a:schemeClr val="dk1"/>
              </a:solidFill>
              <a:latin typeface="Lato"/>
              <a:ea typeface="Lato"/>
              <a:cs typeface="Lato"/>
              <a:sym typeface="Lato"/>
            </a:endParaRPr>
          </a:p>
          <a:p>
            <a:pPr marL="457200" lvl="0" indent="-349250" algn="l" rtl="0">
              <a:lnSpc>
                <a:spcPct val="115000"/>
              </a:lnSpc>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Big moral questions: </a:t>
            </a:r>
            <a:endParaRPr sz="1900">
              <a:solidFill>
                <a:schemeClr val="dk1"/>
              </a:solidFill>
              <a:latin typeface="Lato"/>
              <a:ea typeface="Lato"/>
              <a:cs typeface="Lato"/>
              <a:sym typeface="Lato"/>
            </a:endParaRPr>
          </a:p>
          <a:p>
            <a:pPr marL="914400" lvl="1" indent="-349250" algn="l" rtl="0">
              <a:lnSpc>
                <a:spcPct val="150000"/>
              </a:lnSpc>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Where does the economic burden of climate change related disasters lie?</a:t>
            </a:r>
            <a:endParaRPr sz="1900">
              <a:solidFill>
                <a:schemeClr val="dk2"/>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APPENDIX</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Vocabulary</a:t>
            </a:r>
            <a:endParaRPr/>
          </a:p>
        </p:txBody>
      </p:sp>
      <p:sp>
        <p:nvSpPr>
          <p:cNvPr id="352" name="Google Shape;352;p56"/>
          <p:cNvSpPr txBox="1">
            <a:spLocks noGrp="1"/>
          </p:cNvSpPr>
          <p:nvPr>
            <p:ph type="body" idx="1"/>
          </p:nvPr>
        </p:nvSpPr>
        <p:spPr>
          <a:xfrm>
            <a:off x="311700" y="1304425"/>
            <a:ext cx="4703100" cy="374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t>Climate Reparations</a:t>
            </a:r>
            <a:endParaRPr sz="1900"/>
          </a:p>
          <a:p>
            <a:pPr marL="0" lvl="0" indent="0" algn="l" rtl="0">
              <a:spcBef>
                <a:spcPts val="1200"/>
              </a:spcBef>
              <a:spcAft>
                <a:spcPts val="0"/>
              </a:spcAft>
              <a:buNone/>
            </a:pPr>
            <a:r>
              <a:rPr lang="en" sz="1900"/>
              <a:t>Sovereign Debt</a:t>
            </a:r>
            <a:endParaRPr sz="1900"/>
          </a:p>
          <a:p>
            <a:pPr marL="0" lvl="0" indent="0" algn="l" rtl="0">
              <a:spcBef>
                <a:spcPts val="1200"/>
              </a:spcBef>
              <a:spcAft>
                <a:spcPts val="0"/>
              </a:spcAft>
              <a:buClr>
                <a:schemeClr val="dk1"/>
              </a:buClr>
              <a:buSzPts val="1100"/>
              <a:buFont typeface="Arial"/>
              <a:buNone/>
            </a:pPr>
            <a:r>
              <a:rPr lang="en" sz="1900"/>
              <a:t>Atmospheric CO2 concentration</a:t>
            </a:r>
            <a:endParaRPr sz="1900"/>
          </a:p>
          <a:p>
            <a:pPr marL="0" lvl="0" indent="0" algn="l" rtl="0">
              <a:spcBef>
                <a:spcPts val="1200"/>
              </a:spcBef>
              <a:spcAft>
                <a:spcPts val="0"/>
              </a:spcAft>
              <a:buClr>
                <a:schemeClr val="dk1"/>
              </a:buClr>
              <a:buSzPts val="1100"/>
              <a:buFont typeface="Arial"/>
              <a:buNone/>
            </a:pPr>
            <a:r>
              <a:rPr lang="en" sz="1900"/>
              <a:t>Global Carbon budget</a:t>
            </a:r>
            <a:endParaRPr sz="1900"/>
          </a:p>
          <a:p>
            <a:pPr marL="0" lvl="0" indent="0" algn="l" rtl="0">
              <a:spcBef>
                <a:spcPts val="1200"/>
              </a:spcBef>
              <a:spcAft>
                <a:spcPts val="0"/>
              </a:spcAft>
              <a:buClr>
                <a:schemeClr val="dk1"/>
              </a:buClr>
              <a:buSzPts val="1100"/>
              <a:buFont typeface="Arial"/>
              <a:buNone/>
            </a:pPr>
            <a:r>
              <a:rPr lang="en" sz="1900"/>
              <a:t>Fair share </a:t>
            </a:r>
            <a:endParaRPr sz="1900"/>
          </a:p>
          <a:p>
            <a:pPr marL="0" lvl="0" indent="0" algn="l" rtl="0">
              <a:spcBef>
                <a:spcPts val="1200"/>
              </a:spcBef>
              <a:spcAft>
                <a:spcPts val="0"/>
              </a:spcAft>
              <a:buClr>
                <a:schemeClr val="dk1"/>
              </a:buClr>
              <a:buSzPts val="1100"/>
              <a:buFont typeface="Arial"/>
              <a:buNone/>
            </a:pPr>
            <a:r>
              <a:rPr lang="en" sz="1900"/>
              <a:t>Sovereign debt</a:t>
            </a:r>
            <a:endParaRPr sz="1900"/>
          </a:p>
          <a:p>
            <a:pPr marL="0" lvl="0" indent="0" algn="l" rtl="0">
              <a:spcBef>
                <a:spcPts val="1200"/>
              </a:spcBef>
              <a:spcAft>
                <a:spcPts val="12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pic>
        <p:nvPicPr>
          <p:cNvPr id="357" name="Google Shape;357;p57"/>
          <p:cNvPicPr preferRelativeResize="0"/>
          <p:nvPr/>
        </p:nvPicPr>
        <p:blipFill>
          <a:blip r:embed="rId3">
            <a:alphaModFix/>
          </a:blip>
          <a:stretch>
            <a:fillRect/>
          </a:stretch>
        </p:blipFill>
        <p:spPr>
          <a:xfrm>
            <a:off x="1704975" y="-290900"/>
            <a:ext cx="5734050" cy="62198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pic>
        <p:nvPicPr>
          <p:cNvPr id="362" name="Google Shape;362;p58"/>
          <p:cNvPicPr preferRelativeResize="0"/>
          <p:nvPr/>
        </p:nvPicPr>
        <p:blipFill rotWithShape="1">
          <a:blip r:embed="rId3">
            <a:alphaModFix/>
          </a:blip>
          <a:srcRect b="45663"/>
          <a:stretch/>
        </p:blipFill>
        <p:spPr>
          <a:xfrm>
            <a:off x="174775" y="1263135"/>
            <a:ext cx="9197474" cy="273957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pic>
        <p:nvPicPr>
          <p:cNvPr id="367" name="Google Shape;367;p59"/>
          <p:cNvPicPr preferRelativeResize="0"/>
          <p:nvPr/>
        </p:nvPicPr>
        <p:blipFill>
          <a:blip r:embed="rId3">
            <a:alphaModFix/>
          </a:blip>
          <a:stretch>
            <a:fillRect/>
          </a:stretch>
        </p:blipFill>
        <p:spPr>
          <a:xfrm>
            <a:off x="413706" y="-95825"/>
            <a:ext cx="8162037"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pic>
        <p:nvPicPr>
          <p:cNvPr id="372" name="Google Shape;372;p60"/>
          <p:cNvPicPr preferRelativeResize="0"/>
          <p:nvPr/>
        </p:nvPicPr>
        <p:blipFill rotWithShape="1">
          <a:blip r:embed="rId3">
            <a:alphaModFix/>
          </a:blip>
          <a:srcRect/>
          <a:stretch/>
        </p:blipFill>
        <p:spPr>
          <a:xfrm>
            <a:off x="189136" y="0"/>
            <a:ext cx="8645291" cy="52028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8" name="Google Shape;378;p61"/>
          <p:cNvSpPr txBox="1">
            <a:spLocks noGrp="1"/>
          </p:cNvSpPr>
          <p:nvPr>
            <p:ph type="body" idx="1"/>
          </p:nvPr>
        </p:nvSpPr>
        <p:spPr>
          <a:xfrm>
            <a:off x="446175" y="1252525"/>
            <a:ext cx="4636800" cy="3410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9" name="Google Shape;379;p61"/>
          <p:cNvPicPr preferRelativeResize="0"/>
          <p:nvPr/>
        </p:nvPicPr>
        <p:blipFill>
          <a:blip r:embed="rId3">
            <a:alphaModFix/>
          </a:blip>
          <a:stretch>
            <a:fillRect/>
          </a:stretch>
        </p:blipFill>
        <p:spPr>
          <a:xfrm>
            <a:off x="1707266" y="0"/>
            <a:ext cx="572946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05500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are ‘Climate Reparations’?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pic>
        <p:nvPicPr>
          <p:cNvPr id="384" name="Google Shape;384;p62"/>
          <p:cNvPicPr preferRelativeResize="0"/>
          <p:nvPr/>
        </p:nvPicPr>
        <p:blipFill>
          <a:blip r:embed="rId3">
            <a:alphaModFix/>
          </a:blip>
          <a:stretch>
            <a:fillRect/>
          </a:stretch>
        </p:blipFill>
        <p:spPr>
          <a:xfrm>
            <a:off x="613063" y="104100"/>
            <a:ext cx="7917872" cy="48386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pic>
        <p:nvPicPr>
          <p:cNvPr id="389" name="Google Shape;389;p63"/>
          <p:cNvPicPr preferRelativeResize="0"/>
          <p:nvPr/>
        </p:nvPicPr>
        <p:blipFill>
          <a:blip r:embed="rId3">
            <a:alphaModFix/>
          </a:blip>
          <a:stretch>
            <a:fillRect/>
          </a:stretch>
        </p:blipFill>
        <p:spPr>
          <a:xfrm>
            <a:off x="152400" y="434950"/>
            <a:ext cx="8839199" cy="42736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 we respond to climate change?</a:t>
            </a:r>
            <a:endParaRPr/>
          </a:p>
        </p:txBody>
      </p:sp>
      <p:sp>
        <p:nvSpPr>
          <p:cNvPr id="84" name="Google Shape;84;p18"/>
          <p:cNvSpPr/>
          <p:nvPr/>
        </p:nvSpPr>
        <p:spPr>
          <a:xfrm>
            <a:off x="762025" y="1837775"/>
            <a:ext cx="3193800" cy="2823900"/>
          </a:xfrm>
          <a:prstGeom prst="roundRect">
            <a:avLst>
              <a:gd name="adj" fmla="val 16667"/>
            </a:avLst>
          </a:prstGeom>
          <a:solidFill>
            <a:srgbClr val="F171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 name="Google Shape;85;p18"/>
          <p:cNvSpPr txBox="1">
            <a:spLocks noGrp="1"/>
          </p:cNvSpPr>
          <p:nvPr>
            <p:ph type="body" idx="1"/>
          </p:nvPr>
        </p:nvSpPr>
        <p:spPr>
          <a:xfrm>
            <a:off x="941425" y="1479725"/>
            <a:ext cx="3014400" cy="35400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endParaRPr sz="1900"/>
          </a:p>
          <a:p>
            <a:pPr marL="0" lvl="0" indent="0" algn="l" rtl="0">
              <a:lnSpc>
                <a:spcPct val="150000"/>
              </a:lnSpc>
              <a:spcBef>
                <a:spcPts val="1200"/>
              </a:spcBef>
              <a:spcAft>
                <a:spcPts val="0"/>
              </a:spcAft>
              <a:buNone/>
            </a:pPr>
            <a:r>
              <a:rPr lang="en" sz="1900">
                <a:solidFill>
                  <a:schemeClr val="lt1"/>
                </a:solidFill>
              </a:rPr>
              <a:t>Reducing the effects of heating gases flowing into the atmosphere e.g. carbon capture; reducing the amount of carbon gases released</a:t>
            </a:r>
            <a:endParaRPr sz="1900">
              <a:solidFill>
                <a:schemeClr val="lt1"/>
              </a:solidFill>
            </a:endParaRPr>
          </a:p>
          <a:p>
            <a:pPr marL="0" lvl="0" indent="0" algn="l" rtl="0">
              <a:lnSpc>
                <a:spcPct val="150000"/>
              </a:lnSpc>
              <a:spcBef>
                <a:spcPts val="1200"/>
              </a:spcBef>
              <a:spcAft>
                <a:spcPts val="1200"/>
              </a:spcAft>
              <a:buNone/>
            </a:pPr>
            <a:endParaRPr/>
          </a:p>
        </p:txBody>
      </p:sp>
      <p:sp>
        <p:nvSpPr>
          <p:cNvPr id="86" name="Google Shape;86;p18"/>
          <p:cNvSpPr txBox="1"/>
          <p:nvPr/>
        </p:nvSpPr>
        <p:spPr>
          <a:xfrm>
            <a:off x="560425" y="1423175"/>
            <a:ext cx="3597000" cy="414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200"/>
              </a:spcAft>
              <a:buNone/>
            </a:pPr>
            <a:r>
              <a:rPr lang="en" sz="1900" b="1">
                <a:solidFill>
                  <a:schemeClr val="dk2"/>
                </a:solidFill>
                <a:latin typeface="Lato"/>
                <a:ea typeface="Lato"/>
                <a:cs typeface="Lato"/>
                <a:sym typeface="Lato"/>
              </a:rPr>
              <a:t>1. Mitigation of climate-issues </a:t>
            </a:r>
            <a:endParaRPr>
              <a:latin typeface="Lato"/>
              <a:ea typeface="Lato"/>
              <a:cs typeface="Lato"/>
              <a:sym typeface="Lato"/>
            </a:endParaRPr>
          </a:p>
        </p:txBody>
      </p:sp>
      <p:sp>
        <p:nvSpPr>
          <p:cNvPr id="87" name="Google Shape;87;p18"/>
          <p:cNvSpPr/>
          <p:nvPr/>
        </p:nvSpPr>
        <p:spPr>
          <a:xfrm>
            <a:off x="4658350" y="1798625"/>
            <a:ext cx="3712500" cy="2902200"/>
          </a:xfrm>
          <a:prstGeom prst="roundRect">
            <a:avLst>
              <a:gd name="adj" fmla="val 16667"/>
            </a:avLst>
          </a:prstGeom>
          <a:solidFill>
            <a:srgbClr val="F171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 name="Google Shape;88;p18"/>
          <p:cNvSpPr txBox="1"/>
          <p:nvPr/>
        </p:nvSpPr>
        <p:spPr>
          <a:xfrm>
            <a:off x="4786900" y="1914425"/>
            <a:ext cx="3455400" cy="2670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1200"/>
              </a:spcAft>
              <a:buNone/>
            </a:pPr>
            <a:r>
              <a:rPr lang="en" sz="1900">
                <a:solidFill>
                  <a:schemeClr val="lt1"/>
                </a:solidFill>
                <a:latin typeface="Lato"/>
                <a:ea typeface="Lato"/>
                <a:cs typeface="Lato"/>
                <a:sym typeface="Lato"/>
              </a:rPr>
              <a:t>Adjustments to social or economic systems to moderate potential damages from climate change e.g. anticipating sea-level rises and building sea walls as a response)</a:t>
            </a:r>
            <a:endParaRPr>
              <a:solidFill>
                <a:schemeClr val="lt1"/>
              </a:solidFill>
            </a:endParaRPr>
          </a:p>
        </p:txBody>
      </p:sp>
      <p:sp>
        <p:nvSpPr>
          <p:cNvPr id="89" name="Google Shape;89;p18"/>
          <p:cNvSpPr txBox="1"/>
          <p:nvPr/>
        </p:nvSpPr>
        <p:spPr>
          <a:xfrm>
            <a:off x="4570475" y="1391975"/>
            <a:ext cx="3847500" cy="47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1200"/>
              </a:spcAft>
              <a:buNone/>
            </a:pPr>
            <a:r>
              <a:rPr lang="en" sz="1900" b="1">
                <a:solidFill>
                  <a:schemeClr val="dk2"/>
                </a:solidFill>
                <a:latin typeface="Lato"/>
                <a:ea typeface="Lato"/>
                <a:cs typeface="Lato"/>
                <a:sym typeface="Lato"/>
              </a:rPr>
              <a:t>2. Adaptation to climate-issues: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311700" y="1017725"/>
            <a:ext cx="8642700" cy="3699900"/>
          </a:xfrm>
          <a:prstGeom prst="rect">
            <a:avLst/>
          </a:prstGeom>
        </p:spPr>
        <p:txBody>
          <a:bodyPr spcFirstLastPara="1" wrap="square" lIns="91425" tIns="91425" rIns="91425" bIns="91425" anchor="t" anchorCtr="0">
            <a:normAutofit fontScale="85000" lnSpcReduction="10000"/>
          </a:bodyPr>
          <a:lstStyle/>
          <a:p>
            <a:pPr marL="0" lvl="0" indent="0" algn="l" rtl="0">
              <a:lnSpc>
                <a:spcPct val="130000"/>
              </a:lnSpc>
              <a:spcBef>
                <a:spcPts val="0"/>
              </a:spcBef>
              <a:spcAft>
                <a:spcPts val="0"/>
              </a:spcAft>
              <a:buNone/>
            </a:pPr>
            <a:r>
              <a:rPr lang="en" sz="1908"/>
              <a:t>refers to the negative consequences of climate change on human societies and the natural environment that are happening today</a:t>
            </a:r>
            <a:endParaRPr sz="1908"/>
          </a:p>
          <a:p>
            <a:pPr marL="457200" lvl="0" indent="-331590" algn="l" rtl="0">
              <a:lnSpc>
                <a:spcPct val="130000"/>
              </a:lnSpc>
              <a:spcBef>
                <a:spcPts val="1200"/>
              </a:spcBef>
              <a:spcAft>
                <a:spcPts val="0"/>
              </a:spcAft>
              <a:buSzPct val="100000"/>
              <a:buChar char="●"/>
            </a:pPr>
            <a:r>
              <a:rPr lang="en" sz="1908"/>
              <a:t>All of these result in loss and damage, both economic and non-economic. </a:t>
            </a:r>
            <a:endParaRPr sz="1908"/>
          </a:p>
          <a:p>
            <a:pPr marL="914400" lvl="1" indent="-331590" algn="l" rtl="0">
              <a:lnSpc>
                <a:spcPct val="130000"/>
              </a:lnSpc>
              <a:spcBef>
                <a:spcPts val="0"/>
              </a:spcBef>
              <a:spcAft>
                <a:spcPts val="0"/>
              </a:spcAft>
              <a:buSzPct val="100000"/>
              <a:buChar char="○"/>
            </a:pPr>
            <a:r>
              <a:rPr lang="en" sz="1908"/>
              <a:t>Economic loss and damage include: damage to crops, homes and infrastructure, and losses from future extreme weather events (stranded assets).</a:t>
            </a:r>
            <a:endParaRPr sz="1908"/>
          </a:p>
          <a:p>
            <a:pPr marL="914400" lvl="1" indent="-331590" algn="l" rtl="0">
              <a:lnSpc>
                <a:spcPct val="130000"/>
              </a:lnSpc>
              <a:spcBef>
                <a:spcPts val="0"/>
              </a:spcBef>
              <a:spcAft>
                <a:spcPts val="0"/>
              </a:spcAft>
              <a:buSzPct val="100000"/>
              <a:buChar char="○"/>
            </a:pPr>
            <a:r>
              <a:rPr lang="en" sz="1908"/>
              <a:t>Non-economic loss and damage include: harm to human health and mobility; loss of access to territory, of cultural heritage and of indigenous and local knowledge; and loss of and damage to biodiversity and habitats. </a:t>
            </a:r>
            <a:endParaRPr sz="1908"/>
          </a:p>
          <a:p>
            <a:pPr marL="457200" lvl="0" indent="-331590" algn="l" rtl="0">
              <a:lnSpc>
                <a:spcPct val="130000"/>
              </a:lnSpc>
              <a:spcBef>
                <a:spcPts val="0"/>
              </a:spcBef>
              <a:spcAft>
                <a:spcPts val="0"/>
              </a:spcAft>
              <a:buSzPct val="100000"/>
              <a:buChar char="●"/>
            </a:pPr>
            <a:r>
              <a:rPr lang="en" sz="1908"/>
              <a:t>Although mitigation and adaptation measures are crucially important for future safeguarding, it does not account for the damages already being caused by climate change.</a:t>
            </a:r>
            <a:endParaRPr sz="1908"/>
          </a:p>
        </p:txBody>
      </p:sp>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Loss and Damages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20"/>
          <p:cNvGraphicFramePr/>
          <p:nvPr/>
        </p:nvGraphicFramePr>
        <p:xfrm>
          <a:off x="321713" y="121725"/>
          <a:ext cx="3000000" cy="3000000"/>
        </p:xfrm>
        <a:graphic>
          <a:graphicData uri="http://schemas.openxmlformats.org/drawingml/2006/table">
            <a:tbl>
              <a:tblPr>
                <a:noFill/>
                <a:tableStyleId>{E9CB7192-98E8-4A30-9DC0-38B9922D7D9C}</a:tableStyleId>
              </a:tblPr>
              <a:tblGrid>
                <a:gridCol w="1961225">
                  <a:extLst>
                    <a:ext uri="{9D8B030D-6E8A-4147-A177-3AD203B41FA5}">
                      <a16:colId xmlns:a16="http://schemas.microsoft.com/office/drawing/2014/main" val="20000"/>
                    </a:ext>
                  </a:extLst>
                </a:gridCol>
                <a:gridCol w="6716700">
                  <a:extLst>
                    <a:ext uri="{9D8B030D-6E8A-4147-A177-3AD203B41FA5}">
                      <a16:colId xmlns:a16="http://schemas.microsoft.com/office/drawing/2014/main" val="20001"/>
                    </a:ext>
                  </a:extLst>
                </a:gridCol>
              </a:tblGrid>
              <a:tr h="529850">
                <a:tc>
                  <a:txBody>
                    <a:bodyPr/>
                    <a:lstStyle/>
                    <a:p>
                      <a:pPr marL="0" lvl="0" indent="0" algn="l" rtl="0">
                        <a:spcBef>
                          <a:spcPts val="0"/>
                        </a:spcBef>
                        <a:spcAft>
                          <a:spcPts val="0"/>
                        </a:spcAft>
                        <a:buNone/>
                      </a:pPr>
                      <a:r>
                        <a:rPr lang="en" sz="2200">
                          <a:latin typeface="Oswald"/>
                          <a:ea typeface="Oswald"/>
                          <a:cs typeface="Oswald"/>
                          <a:sym typeface="Oswald"/>
                        </a:rPr>
                        <a:t>Timeframe</a:t>
                      </a:r>
                      <a:endParaRPr sz="220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sz="2200">
                          <a:latin typeface="Oswald"/>
                          <a:ea typeface="Oswald"/>
                          <a:cs typeface="Oswald"/>
                          <a:sym typeface="Oswald"/>
                        </a:rPr>
                        <a:t>Climate Disaster</a:t>
                      </a:r>
                      <a:endParaRPr sz="220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98275">
                <a:tc>
                  <a:txBody>
                    <a:bodyPr/>
                    <a:lstStyle/>
                    <a:p>
                      <a:pPr marL="0" lvl="0" indent="0" algn="l" rtl="0">
                        <a:spcBef>
                          <a:spcPts val="0"/>
                        </a:spcBef>
                        <a:spcAft>
                          <a:spcPts val="0"/>
                        </a:spcAft>
                        <a:buNone/>
                      </a:pPr>
                      <a:r>
                        <a:rPr lang="en" sz="1500">
                          <a:latin typeface="Lato"/>
                          <a:ea typeface="Lato"/>
                          <a:cs typeface="Lato"/>
                          <a:sym typeface="Lato"/>
                        </a:rPr>
                        <a:t>December 2022–March 2023</a:t>
                      </a:r>
                      <a:endParaRPr sz="15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500">
                          <a:latin typeface="Lato"/>
                          <a:ea typeface="Lato"/>
                          <a:cs typeface="Lato"/>
                          <a:sym typeface="Lato"/>
                        </a:rPr>
                        <a:t>Heavy rainfall caused by atmospheric rivers led to multiple floods in the Western United States. There were at least 22 fatalities and </a:t>
                      </a:r>
                      <a:r>
                        <a:rPr lang="en" sz="1500" b="1">
                          <a:latin typeface="Lato"/>
                          <a:ea typeface="Lato"/>
                          <a:cs typeface="Lato"/>
                          <a:sym typeface="Lato"/>
                        </a:rPr>
                        <a:t>property damages were estimated to be US$ 3.5 billion</a:t>
                      </a:r>
                      <a:r>
                        <a:rPr lang="en" sz="1500">
                          <a:latin typeface="Lato"/>
                          <a:ea typeface="Lato"/>
                          <a:cs typeface="Lato"/>
                          <a:sym typeface="Lato"/>
                        </a:rPr>
                        <a:t>.</a:t>
                      </a:r>
                      <a:endParaRPr sz="1500">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798275">
                <a:tc>
                  <a:txBody>
                    <a:bodyPr/>
                    <a:lstStyle/>
                    <a:p>
                      <a:pPr marL="0" lvl="0" indent="0" algn="l" rtl="0">
                        <a:spcBef>
                          <a:spcPts val="0"/>
                        </a:spcBef>
                        <a:spcAft>
                          <a:spcPts val="0"/>
                        </a:spcAft>
                        <a:buNone/>
                      </a:pPr>
                      <a:r>
                        <a:rPr lang="en" sz="1500">
                          <a:latin typeface="Lato"/>
                          <a:ea typeface="Lato"/>
                          <a:cs typeface="Lato"/>
                          <a:sym typeface="Lato"/>
                        </a:rPr>
                        <a:t>February 2023</a:t>
                      </a:r>
                      <a:endParaRPr sz="15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500">
                          <a:latin typeface="Lato"/>
                          <a:ea typeface="Lato"/>
                          <a:cs typeface="Lato"/>
                          <a:sym typeface="Lato"/>
                        </a:rPr>
                        <a:t>Cyclone Gabrielle caused extreme rainfall in Aotearoa New Zealand's Te Ika-a-Māui (North Island), potentially resulting in </a:t>
                      </a:r>
                      <a:r>
                        <a:rPr lang="en" sz="1500" b="1">
                          <a:latin typeface="Lato"/>
                          <a:ea typeface="Lato"/>
                          <a:cs typeface="Lato"/>
                          <a:sym typeface="Lato"/>
                        </a:rPr>
                        <a:t>billions of dollars in damages</a:t>
                      </a:r>
                      <a:r>
                        <a:rPr lang="en" sz="1500">
                          <a:latin typeface="Lato"/>
                          <a:ea typeface="Lato"/>
                          <a:cs typeface="Lato"/>
                          <a:sym typeface="Lato"/>
                        </a:rPr>
                        <a:t> and 225,000 homes losing power.</a:t>
                      </a:r>
                      <a:endParaRPr sz="1500">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1428500">
                <a:tc>
                  <a:txBody>
                    <a:bodyPr/>
                    <a:lstStyle/>
                    <a:p>
                      <a:pPr marL="0" lvl="0" indent="0" algn="l" rtl="0">
                        <a:spcBef>
                          <a:spcPts val="0"/>
                        </a:spcBef>
                        <a:spcAft>
                          <a:spcPts val="0"/>
                        </a:spcAft>
                        <a:buNone/>
                      </a:pPr>
                      <a:r>
                        <a:rPr lang="en" sz="1500">
                          <a:latin typeface="Lato"/>
                          <a:ea typeface="Lato"/>
                          <a:cs typeface="Lato"/>
                          <a:sym typeface="Lato"/>
                        </a:rPr>
                        <a:t>March–May 2023</a:t>
                      </a:r>
                      <a:endParaRPr sz="15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500">
                          <a:latin typeface="Lato"/>
                          <a:ea typeface="Lato"/>
                          <a:cs typeface="Lato"/>
                          <a:sym typeface="Lato"/>
                        </a:rPr>
                        <a:t>Record-breaking temperatures were recorded in parts of Southeast Asia, China, and South Asia. The extreme heat caused deaths and school closures in India and led to more than 100 students requiring treatment for dehydration in the Philippines. It was likely at least partly because of climate change. For example, climate change has increased the likelihood of such an event to occur over Bangladesh and India by a factor of at least 30.</a:t>
                      </a:r>
                      <a:endParaRPr sz="1500">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1218425">
                <a:tc>
                  <a:txBody>
                    <a:bodyPr/>
                    <a:lstStyle/>
                    <a:p>
                      <a:pPr marL="0" lvl="0" indent="0" algn="l" rtl="0">
                        <a:spcBef>
                          <a:spcPts val="0"/>
                        </a:spcBef>
                        <a:spcAft>
                          <a:spcPts val="0"/>
                        </a:spcAft>
                        <a:buNone/>
                      </a:pPr>
                      <a:r>
                        <a:rPr lang="en" sz="1500">
                          <a:latin typeface="Lato"/>
                          <a:ea typeface="Lato"/>
                          <a:cs typeface="Lato"/>
                          <a:sym typeface="Lato"/>
                        </a:rPr>
                        <a:t>September 2023</a:t>
                      </a:r>
                      <a:endParaRPr sz="1500">
                        <a:latin typeface="Lato"/>
                        <a:ea typeface="Lato"/>
                        <a:cs typeface="Lato"/>
                        <a:sym typeface="La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500">
                          <a:latin typeface="Lato"/>
                          <a:ea typeface="Lato"/>
                          <a:cs typeface="Lato"/>
                          <a:sym typeface="Lato"/>
                        </a:rPr>
                        <a:t>Storm Daniel caused extreme flooding in Libya and parts of southeastern Europe, resulting in thousands of fatalities and more than </a:t>
                      </a:r>
                      <a:r>
                        <a:rPr lang="en" sz="1500" b="1">
                          <a:latin typeface="Lato"/>
                          <a:ea typeface="Lato"/>
                          <a:cs typeface="Lato"/>
                          <a:sym typeface="Lato"/>
                        </a:rPr>
                        <a:t>2 billion US dollars in damages</a:t>
                      </a:r>
                      <a:r>
                        <a:rPr lang="en" sz="1500">
                          <a:latin typeface="Lato"/>
                          <a:ea typeface="Lato"/>
                          <a:cs typeface="Lato"/>
                          <a:sym typeface="Lato"/>
                        </a:rPr>
                        <a:t>. Climate change may be increasing the intensity of such storms.</a:t>
                      </a:r>
                      <a:endParaRPr sz="15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04"/>
        <p:cNvGrpSpPr/>
        <p:nvPr/>
      </p:nvGrpSpPr>
      <p:grpSpPr>
        <a:xfrm>
          <a:off x="0" y="0"/>
          <a:ext cx="0" cy="0"/>
          <a:chOff x="0" y="0"/>
          <a:chExt cx="0" cy="0"/>
        </a:xfrm>
      </p:grpSpPr>
      <p:sp>
        <p:nvSpPr>
          <p:cNvPr id="105" name="Google Shape;105;p21"/>
          <p:cNvSpPr txBox="1"/>
          <p:nvPr/>
        </p:nvSpPr>
        <p:spPr>
          <a:xfrm>
            <a:off x="398350" y="1112450"/>
            <a:ext cx="8263800" cy="9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Lato"/>
                <a:ea typeface="Lato"/>
                <a:cs typeface="Lato"/>
                <a:sym typeface="Lato"/>
              </a:rPr>
              <a:t>…. compensation for harm caused by climate change by those who emit more to those that are under-emitting.</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a:latin typeface="Lato"/>
                <a:ea typeface="Lato"/>
                <a:cs typeface="Lato"/>
                <a:sym typeface="Lato"/>
              </a:rPr>
              <a:t>This can be in the form of economic transfers</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Climate Reparations are...</a:t>
            </a:r>
            <a:endParaRPr/>
          </a:p>
        </p:txBody>
      </p:sp>
      <p:sp>
        <p:nvSpPr>
          <p:cNvPr id="107" name="Google Shape;107;p21"/>
          <p:cNvSpPr txBox="1">
            <a:spLocks noGrp="1"/>
          </p:cNvSpPr>
          <p:nvPr>
            <p:ph type="body" idx="1"/>
          </p:nvPr>
        </p:nvSpPr>
        <p:spPr>
          <a:xfrm>
            <a:off x="466050" y="2434400"/>
            <a:ext cx="3999900" cy="1624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900"/>
              <a:t>From:</a:t>
            </a:r>
            <a:endParaRPr sz="1900"/>
          </a:p>
          <a:p>
            <a:pPr marL="457200" lvl="0" indent="-349250" algn="l" rtl="0">
              <a:lnSpc>
                <a:spcPct val="150000"/>
              </a:lnSpc>
              <a:spcBef>
                <a:spcPts val="1200"/>
              </a:spcBef>
              <a:spcAft>
                <a:spcPts val="0"/>
              </a:spcAft>
              <a:buSzPts val="1900"/>
              <a:buChar char="●"/>
            </a:pPr>
            <a:r>
              <a:rPr lang="en" sz="1900" b="1"/>
              <a:t>Countries/Global North</a:t>
            </a:r>
            <a:endParaRPr sz="1900" b="1"/>
          </a:p>
          <a:p>
            <a:pPr marL="457200" lvl="0" indent="-349250" algn="l" rtl="0">
              <a:lnSpc>
                <a:spcPct val="150000"/>
              </a:lnSpc>
              <a:spcBef>
                <a:spcPts val="0"/>
              </a:spcBef>
              <a:spcAft>
                <a:spcPts val="0"/>
              </a:spcAft>
              <a:buSzPts val="1900"/>
              <a:buChar char="●"/>
            </a:pPr>
            <a:r>
              <a:rPr lang="en" sz="1900"/>
              <a:t>Firm-level</a:t>
            </a:r>
            <a:endParaRPr sz="1900"/>
          </a:p>
          <a:p>
            <a:pPr marL="457200" lvl="0" indent="-349250" algn="l" rtl="0">
              <a:lnSpc>
                <a:spcPct val="150000"/>
              </a:lnSpc>
              <a:spcBef>
                <a:spcPts val="0"/>
              </a:spcBef>
              <a:spcAft>
                <a:spcPts val="0"/>
              </a:spcAft>
              <a:buSzPts val="1900"/>
              <a:buChar char="●"/>
            </a:pPr>
            <a:r>
              <a:rPr lang="en" sz="1900"/>
              <a:t>Individuals</a:t>
            </a:r>
            <a:endParaRPr sz="1900"/>
          </a:p>
        </p:txBody>
      </p:sp>
      <p:sp>
        <p:nvSpPr>
          <p:cNvPr id="108" name="Google Shape;108;p21"/>
          <p:cNvSpPr txBox="1">
            <a:spLocks noGrp="1"/>
          </p:cNvSpPr>
          <p:nvPr>
            <p:ph type="body" idx="2"/>
          </p:nvPr>
        </p:nvSpPr>
        <p:spPr>
          <a:xfrm>
            <a:off x="5503150" y="2434400"/>
            <a:ext cx="3463800" cy="1624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900"/>
              <a:t>To:</a:t>
            </a:r>
            <a:endParaRPr sz="1900"/>
          </a:p>
          <a:p>
            <a:pPr marL="457200" lvl="0" indent="-349250" algn="l" rtl="0">
              <a:lnSpc>
                <a:spcPct val="150000"/>
              </a:lnSpc>
              <a:spcBef>
                <a:spcPts val="1200"/>
              </a:spcBef>
              <a:spcAft>
                <a:spcPts val="0"/>
              </a:spcAft>
              <a:buSzPts val="1900"/>
              <a:buChar char="●"/>
            </a:pPr>
            <a:r>
              <a:rPr lang="en" sz="1900" b="1"/>
              <a:t>Countries/Global South</a:t>
            </a:r>
            <a:endParaRPr sz="1900" b="1"/>
          </a:p>
          <a:p>
            <a:pPr marL="457200" lvl="0" indent="-349250" algn="l" rtl="0">
              <a:lnSpc>
                <a:spcPct val="150000"/>
              </a:lnSpc>
              <a:spcBef>
                <a:spcPts val="0"/>
              </a:spcBef>
              <a:spcAft>
                <a:spcPts val="0"/>
              </a:spcAft>
              <a:buSzPts val="1900"/>
              <a:buChar char="●"/>
            </a:pPr>
            <a:r>
              <a:rPr lang="en" sz="1900"/>
              <a:t>Communities</a:t>
            </a:r>
            <a:endParaRPr sz="1900"/>
          </a:p>
          <a:p>
            <a:pPr marL="457200" lvl="0" indent="-349250" algn="l" rtl="0">
              <a:lnSpc>
                <a:spcPct val="150000"/>
              </a:lnSpc>
              <a:spcBef>
                <a:spcPts val="0"/>
              </a:spcBef>
              <a:spcAft>
                <a:spcPts val="0"/>
              </a:spcAft>
              <a:buSzPts val="1900"/>
              <a:buChar char="●"/>
            </a:pPr>
            <a:r>
              <a:rPr lang="en" sz="1900"/>
              <a:t>Citizens</a:t>
            </a:r>
            <a:endParaRPr sz="1900"/>
          </a:p>
        </p:txBody>
      </p:sp>
      <p:sp>
        <p:nvSpPr>
          <p:cNvPr id="109" name="Google Shape;109;p21"/>
          <p:cNvSpPr/>
          <p:nvPr/>
        </p:nvSpPr>
        <p:spPr>
          <a:xfrm>
            <a:off x="4003450" y="3231900"/>
            <a:ext cx="11004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4724</Words>
  <Application>Microsoft Office PowerPoint</Application>
  <PresentationFormat>On-screen Show (16:9)</PresentationFormat>
  <Paragraphs>277</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Anton</vt:lpstr>
      <vt:lpstr>Arial</vt:lpstr>
      <vt:lpstr>Verdana</vt:lpstr>
      <vt:lpstr>Lato</vt:lpstr>
      <vt:lpstr>Oswald</vt:lpstr>
      <vt:lpstr>Simple Light</vt:lpstr>
      <vt:lpstr>Policy Debate:  Climate Reparations</vt:lpstr>
      <vt:lpstr>Overview</vt:lpstr>
      <vt:lpstr>What is climate change?</vt:lpstr>
      <vt:lpstr>Climate science</vt:lpstr>
      <vt:lpstr>What are ‘Climate Reparations’?</vt:lpstr>
      <vt:lpstr>How do we respond to climate change?</vt:lpstr>
      <vt:lpstr>Loss and Damages </vt:lpstr>
      <vt:lpstr>PowerPoint Presentation</vt:lpstr>
      <vt:lpstr>Climate Reparations are...</vt:lpstr>
      <vt:lpstr>Inequality of Global Emissions</vt:lpstr>
      <vt:lpstr>PowerPoint Presentation</vt:lpstr>
      <vt:lpstr>PowerPoint Presentation</vt:lpstr>
      <vt:lpstr>PowerPoint Presentation</vt:lpstr>
      <vt:lpstr>Summary: Measuring Emissions</vt:lpstr>
      <vt:lpstr>Summary: Key takeaways</vt:lpstr>
      <vt:lpstr>Sovereign Debt Inequality</vt:lpstr>
      <vt:lpstr>Sovereign Debt</vt:lpstr>
      <vt:lpstr>History of Sovereign Debt and its Colonial Roots</vt:lpstr>
      <vt:lpstr>State of Sovereign Debt</vt:lpstr>
      <vt:lpstr>PowerPoint Presentation</vt:lpstr>
      <vt:lpstr>Case Study: Pakistan </vt:lpstr>
      <vt:lpstr>PowerPoint Presentation</vt:lpstr>
      <vt:lpstr>Flooding in Pakistan August 2022</vt:lpstr>
      <vt:lpstr>Case Study: Zambia</vt:lpstr>
      <vt:lpstr>Zambia and debt default</vt:lpstr>
      <vt:lpstr>Case Study: Mozambique</vt:lpstr>
      <vt:lpstr>Mozambique and the effects of tropical cyclones </vt:lpstr>
      <vt:lpstr>Case Study: The Bahamas</vt:lpstr>
      <vt:lpstr>The Bahamas and Hurricane Dorian (2019)</vt:lpstr>
      <vt:lpstr>The Mechanisms of Reparations</vt:lpstr>
      <vt:lpstr>What could climate reparations look like in practice? Loss and Damages Fund COP28</vt:lpstr>
      <vt:lpstr>Assigning climate responsibility: How to measure emissions</vt:lpstr>
      <vt:lpstr>Assigning climate responsibility: atmosphere shared commons</vt:lpstr>
      <vt:lpstr>Assigning climate responsibility: atmosphere shared commons </vt:lpstr>
      <vt:lpstr>Assigning climate responsibility: atmosphere shared commons </vt:lpstr>
      <vt:lpstr>Assigning climate responsibility: atmosphere shared commons </vt:lpstr>
      <vt:lpstr>Moving from assigning climate responsibility to facilitating climate reparations</vt:lpstr>
      <vt:lpstr>Facilitating climate reparations in practice: how to fund it? </vt:lpstr>
      <vt:lpstr>Facilitating climate reparations in practice: debt cancellation </vt:lpstr>
      <vt:lpstr>Facilitating climate reparations in practice: debt cancellation </vt:lpstr>
      <vt:lpstr>Activity: compare/analyse your own country (or a country of choice)</vt:lpstr>
      <vt:lpstr>What have we learnt today?</vt:lpstr>
      <vt:lpstr>APPENDIX</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Debate:  Climate Reparations</dc:title>
  <cp:lastModifiedBy>Sam de Muijnck</cp:lastModifiedBy>
  <cp:revision>1</cp:revision>
  <dcterms:modified xsi:type="dcterms:W3CDTF">2023-12-05T14:41:18Z</dcterms:modified>
</cp:coreProperties>
</file>